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y="6858000" cx="12191675"/>
  <p:notesSz cx="6858000" cy="121916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5" roundtripDataSignature="AMtx7mjhvTG6pvnm5pMtFg2j1oDPK7wS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customschemas.google.com/relationships/presentationmetadata" Target="metadata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Opening. This talk uses my public research profiles and website as examples. The practical goal is accurate discovery and attribution. I am not reporting a measured increase in rankings or AI citations. Sources and examples checked against the original deck and refreshed where needed.</a:t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Research discovery starts with the reader’s task. Someone may remember a problem, method, or concept before they know the formal title of the paper. The site should connect that query to an author record, an explanation, and then to the source.</a:t>
            </a:r>
            <a:endParaRPr/>
          </a:p>
        </p:txBody>
      </p:sp>
      <p:sp>
        <p:nvSpPr>
          <p:cNvPr id="59" name="Google Shape;5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SEO means search engine optimization. GEO is used here for discovery and accurate use in generated answers. Google’s Search Central guidance says the same SEO foundations apply to AI features; I avoid treating GEO as a special guarantee of selection. Source: https://developers.google.com/search/docs/appearance/ai-features</a:t>
            </a:r>
            <a:endParaRPr/>
          </a:p>
        </p:txBody>
      </p:sp>
      <p:sp>
        <p:nvSpPr>
          <p:cNvPr id="85" name="Google Shape;8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slide uses the public identifiers from the original deck. Names alone are insufficient because two researchers can share a name. Open the profile and compare publications, affiliations, and public links.</a:t>
            </a:r>
            <a:endParaRPr/>
          </a:p>
        </p:txBody>
      </p:sp>
      <p:sp>
        <p:nvSpPr>
          <p:cNvPr id="104" name="Google Shape;10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is the profile maintenance loop I would recommend: claim where possible, correct the records, connect the profile to the site, and check the public version. This avoids ranking claims and focuses on accurate attribution.</a:t>
            </a:r>
            <a:endParaRPr/>
          </a:p>
        </p:txBody>
      </p:sp>
      <p:sp>
        <p:nvSpPr>
          <p:cNvPr id="138" name="Google Shape;138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ORCID offers imports through connected services, identifiers, BibTeX, and manual entry. Each public item has visibility choices. Avoid creating a second iD if a record already exists. Sources: https://support.orcid.org/hc/en-us/articles/360006896894-How-do-I-add-information-to-my-record ; https://support.orcid.org/hc/en-us/articles/360006973133-Add-works-to-your-ORCID-record</a:t>
            </a:r>
            <a:endParaRPr/>
          </a:p>
        </p:txBody>
      </p:sp>
      <p:sp>
        <p:nvSpPr>
          <p:cNvPr id="166" name="Google Shape;16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Semantic Scholar automatically creates author pages; claiming allows author information and paper assignments to be corrected. OpenAlex supports claiming and self-service corrections; some metadata still has to be corrected upstream. Sources: https://webflow.semanticscholar.org/author ; https://webflow.semanticscholar.org/faq ; https://help.openalex.org/how-to/fixing-authors/</a:t>
            </a:r>
            <a:endParaRPr/>
          </a:p>
        </p:txBody>
      </p:sp>
      <p:sp>
        <p:nvSpPr>
          <p:cNvPr id="192" name="Google Shape;19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Google Scholar profile guidance distinguishes public profile visibility from article indexing. Depositing a paper version depends on the relevant agreement and field norms. Source: https://scholar.google.com/intl/en/scholar/citations.html</a:t>
            </a:r>
            <a:endParaRPr/>
          </a:p>
        </p:txBody>
      </p:sp>
      <p:sp>
        <p:nvSpPr>
          <p:cNvPr id="210" name="Google Shape;210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live homepage includes visible research descriptions, navigation, profile links, canonical URL, Open Graph metadata, and JSON-LD. Those are implementation details that make the page easier to read and check; they do not demonstrate indexing or AI visibility by themselves.</a:t>
            </a:r>
            <a:endParaRPr/>
          </a:p>
        </p:txBody>
      </p:sp>
      <p:sp>
        <p:nvSpPr>
          <p:cNvPr id="262" name="Google Shape;26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Google’s documentation separates crawling from indexing. A sitemap is a discovery aid and does not guarantee crawling or indexing. Sources: https://developers.google.com/search/docs/crawling-indexing/links-crawlable ; https://developers.google.com/search/docs/crawling-indexing/sitemaps/overview ; https://support.google.com/webmasters/answer/9012289</a:t>
            </a:r>
            <a:endParaRPr/>
          </a:p>
        </p:txBody>
      </p:sp>
      <p:sp>
        <p:nvSpPr>
          <p:cNvPr id="288" name="Google Shape;288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Google’s robots.txt guidance says the file tells crawlers which URLs they can access and is mainly for managing crawler traffic. It is not a mechanism for keeping a web page out of Google; use noindex or access control when that is the goal. Source: https://developers.google.com/search/docs/crawling-indexing/robots/intro</a:t>
            </a:r>
            <a:endParaRPr/>
          </a:p>
        </p:txBody>
      </p:sp>
      <p:sp>
        <p:nvSpPr>
          <p:cNvPr id="313" name="Google Shape;313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7" name="Google Shape;337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OpenAI documents OAI-SearchBot, GPTBot, and ChatGPT-User separately. The site owner’s decision for search access is not identical to the decision for training access. Sources: https://developers.openai.com/api/docs/bots ; https://sgilson7.github.io/robots.txt</a:t>
            </a:r>
            <a:endParaRPr/>
          </a:p>
        </p:txBody>
      </p:sp>
      <p:sp>
        <p:nvSpPr>
          <p:cNvPr id="338" name="Google Shape;338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1" name="Google Shape;36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Google Search Console is the current name for Google Webmaster Tools. For a URL-prefix property, HTML-file verification requires publishing the supplied file unchanged at the required URL and keeping it deployed. After verification, submit the sitemap and inspect important URLs. Sources: https://support.google.com/webmasters/answer/9008080 ; https://support.google.com/webmasters/answer/7576553 ; https://support.google.com/webmasters/answer/9012289</a:t>
            </a:r>
            <a:endParaRPr/>
          </a:p>
        </p:txBody>
      </p:sp>
      <p:sp>
        <p:nvSpPr>
          <p:cNvPr id="362" name="Google Shape;362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3" name="Google Shape;413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Transition slide. The second half of the talk moves from author records to public writing: concept pages, blog posts, and internal links.</a:t>
            </a:r>
            <a:endParaRPr/>
          </a:p>
        </p:txBody>
      </p:sp>
      <p:sp>
        <p:nvSpPr>
          <p:cNvPr id="414" name="Google Shape;414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3" name="Google Shape;43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concept map and the 22 concept-page links were observed on the live Concepts page in the original deck. A graphic alone should not be the only route to a page; the site also needs text links and relationship explanations. Source: https://sgilson7.github.io/concepts/</a:t>
            </a:r>
            <a:endParaRPr/>
          </a:p>
        </p:txBody>
      </p:sp>
      <p:sp>
        <p:nvSpPr>
          <p:cNvPr id="434" name="Google Shape;434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1" name="Google Shape;45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iterative perturbation page describes testing responses against a rubric, revising questions, retaining versions, and preserving the instructional purpose. It limits claims about resistance across models and updates, and it points to the AIED paper and formal protocol. Source: https://sgilson7.github.io/concepts/iterative-perturbation-process/</a:t>
            </a:r>
            <a:endParaRPr/>
          </a:p>
        </p:txBody>
      </p:sp>
      <p:sp>
        <p:nvSpPr>
          <p:cNvPr id="452" name="Google Shape;452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0" name="Google Shape;48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reframes the original table as a relationship diagram. The relationship is explanatory and scoped: a perturbation strategy does not guarantee a particular model error. Link to relevant work rather than forcing every concept to point to every paper.</a:t>
            </a:r>
            <a:endParaRPr/>
          </a:p>
        </p:txBody>
      </p:sp>
      <p:sp>
        <p:nvSpPr>
          <p:cNvPr id="481" name="Google Shape;481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2" name="Google Shape;512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is an editorial recommendation and a hypothesis about useful entry points for readers. A blog creates additional pages addressing genuine questions, but publishing more posts is not itself evidence of SEO or GEO improvement. Source: https://sgilson7.github.io/blog/thinking-about-curriculum-as-a-knowledge-graph/</a:t>
            </a:r>
            <a:endParaRPr/>
          </a:p>
        </p:txBody>
      </p:sp>
      <p:sp>
        <p:nvSpPr>
          <p:cNvPr id="513" name="Google Shape;513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3" name="Google Shape;563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Semrush study motivates testing conversational explanations. It does not establish that a research blog inherits Reddit visibility or that informal language causes citations. Source from original deck: https://www.semrush.com/blog/reddit-ai-search-visibility-study/</a:t>
            </a:r>
            <a:endParaRPr/>
          </a:p>
        </p:txBody>
      </p:sp>
      <p:sp>
        <p:nvSpPr>
          <p:cNvPr id="564" name="Google Shape;564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5" name="Google Shape;585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original deck included a long Claude Code prompt with three subagents. I would make the workflow visible instead of placing the full prompt on the slide: profile test, literature test, website test, synthesis. Save outputs so a later run can be compared.</a:t>
            </a:r>
            <a:endParaRPr/>
          </a:p>
        </p:txBody>
      </p:sp>
      <p:sp>
        <p:nvSpPr>
          <p:cNvPr id="586" name="Google Shape;586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9" name="Google Shape;639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 an author/date presentation suitable for a blog and metadata that matches the visible content. Google’s AI guidance says no special AI text file or special schema is required for AI search features. Sources: https://developers.google.com/search/docs/crawling-indexing/links-crawlable ; https://developers.google.com/search/docs/appearance/ai-features</a:t>
            </a:r>
            <a:endParaRPr/>
          </a:p>
        </p:txBody>
      </p:sp>
      <p:sp>
        <p:nvSpPr>
          <p:cNvPr id="640" name="Google Shape;640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7" name="Google Shape;667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is a proposed measurement plan. No private analytics, Search Console data, or measured GEO outcomes were available for the original presentation. Use a small repeatable set of questions, retain outputs, and distinguish a mention from a clickable citation. Source: https://developers.google.com/search/docs/appearance/ai-features</a:t>
            </a:r>
            <a:endParaRPr/>
          </a:p>
        </p:txBody>
      </p:sp>
      <p:sp>
        <p:nvSpPr>
          <p:cNvPr id="668" name="Google Shape;668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2" name="Google Shape;692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is a suggested workflow, not an assertion that the site already follows a measured schedule. Work from a verified publication list and stable identifiers. Save enough information to distinguish a content change from a correction in an external index.</a:t>
            </a:r>
            <a:endParaRPr/>
          </a:p>
        </p:txBody>
      </p:sp>
      <p:sp>
        <p:nvSpPr>
          <p:cNvPr id="693" name="Google Shape;693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3" name="Google Shape;743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Selected source categories. Most URLs are also noted on individual slides.</a:t>
            </a:r>
            <a:endParaRPr/>
          </a:p>
        </p:txBody>
      </p:sp>
      <p:sp>
        <p:nvSpPr>
          <p:cNvPr id="744" name="Google Shape;744;p3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gilson7.github.io/research-discovery-lab/#details-panel" TargetMode="External"/><Relationship Id="rId4" Type="http://schemas.openxmlformats.org/officeDocument/2006/relationships/hyperlink" Target="https://sgilson7.github.io/research-discovery-lab/#details-panel" TargetMode="External"/><Relationship Id="rId11" Type="http://schemas.openxmlformats.org/officeDocument/2006/relationships/image" Target="../media/image1.png"/><Relationship Id="rId10" Type="http://schemas.openxmlformats.org/officeDocument/2006/relationships/hyperlink" Target="https://sgilson7.github.io/research-discovery-lab/#details-panel" TargetMode="External"/><Relationship Id="rId9" Type="http://schemas.openxmlformats.org/officeDocument/2006/relationships/hyperlink" Target="https://sgilson7.github.io/research-discovery-lab/#details-panel" TargetMode="External"/><Relationship Id="rId5" Type="http://schemas.openxmlformats.org/officeDocument/2006/relationships/hyperlink" Target="https://sgilson7.github.io/research-discovery-lab/#details-panel" TargetMode="External"/><Relationship Id="rId6" Type="http://schemas.openxmlformats.org/officeDocument/2006/relationships/hyperlink" Target="https://sgilson7.github.io/research-discovery-lab/#details-panel" TargetMode="External"/><Relationship Id="rId7" Type="http://schemas.openxmlformats.org/officeDocument/2006/relationships/hyperlink" Target="https://sgilson7.github.io/research-discovery-lab/#details-panel" TargetMode="External"/><Relationship Id="rId8" Type="http://schemas.openxmlformats.org/officeDocument/2006/relationships/hyperlink" Target="https://sgilson7.github.io/research-discovery-lab/#details-panel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sgilson7.github.io/research-discovery-lab/#details-panel" TargetMode="External"/><Relationship Id="rId4" Type="http://schemas.openxmlformats.org/officeDocument/2006/relationships/hyperlink" Target="https://sgilson7.github.io/research-discovery-lab/#details-panel" TargetMode="External"/><Relationship Id="rId11" Type="http://schemas.openxmlformats.org/officeDocument/2006/relationships/image" Target="../media/image1.png"/><Relationship Id="rId10" Type="http://schemas.openxmlformats.org/officeDocument/2006/relationships/hyperlink" Target="https://sgilson7.github.io/research-discovery-lab/#details-panel" TargetMode="External"/><Relationship Id="rId9" Type="http://schemas.openxmlformats.org/officeDocument/2006/relationships/hyperlink" Target="https://sgilson7.github.io/research-discovery-lab/#details-panel" TargetMode="External"/><Relationship Id="rId5" Type="http://schemas.openxmlformats.org/officeDocument/2006/relationships/hyperlink" Target="https://sgilson7.github.io/research-discovery-lab/#details-panel" TargetMode="External"/><Relationship Id="rId6" Type="http://schemas.openxmlformats.org/officeDocument/2006/relationships/hyperlink" Target="https://sgilson7.github.io/research-discovery-lab/#details-panel" TargetMode="External"/><Relationship Id="rId7" Type="http://schemas.openxmlformats.org/officeDocument/2006/relationships/hyperlink" Target="https://sgilson7.github.io/research-discovery-lab/#details-panel" TargetMode="External"/><Relationship Id="rId8" Type="http://schemas.openxmlformats.org/officeDocument/2006/relationships/hyperlink" Target="https://sgilson7.github.io/research-discovery-lab/#details-panel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sgilson7.github.io/research-discovery-lab/#details-panel" TargetMode="External"/><Relationship Id="rId4" Type="http://schemas.openxmlformats.org/officeDocument/2006/relationships/hyperlink" Target="https://sgilson7.github.io/research-discovery-lab/#details-panel" TargetMode="External"/><Relationship Id="rId11" Type="http://schemas.openxmlformats.org/officeDocument/2006/relationships/image" Target="../media/image1.png"/><Relationship Id="rId10" Type="http://schemas.openxmlformats.org/officeDocument/2006/relationships/hyperlink" Target="https://sgilson7.github.io/research-discovery-lab/#details-panel" TargetMode="External"/><Relationship Id="rId9" Type="http://schemas.openxmlformats.org/officeDocument/2006/relationships/hyperlink" Target="https://sgilson7.github.io/research-discovery-lab/#details-panel" TargetMode="External"/><Relationship Id="rId5" Type="http://schemas.openxmlformats.org/officeDocument/2006/relationships/hyperlink" Target="https://sgilson7.github.io/research-discovery-lab/#details-panel" TargetMode="External"/><Relationship Id="rId6" Type="http://schemas.openxmlformats.org/officeDocument/2006/relationships/hyperlink" Target="https://sgilson7.github.io/research-discovery-lab/#details-panel" TargetMode="External"/><Relationship Id="rId7" Type="http://schemas.openxmlformats.org/officeDocument/2006/relationships/hyperlink" Target="https://sgilson7.github.io/research-discovery-lab/#details-panel" TargetMode="External"/><Relationship Id="rId8" Type="http://schemas.openxmlformats.org/officeDocument/2006/relationships/hyperlink" Target="https://sgilson7.github.io/research-discovery-lab/#details-panel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sgilson7.github.io/research-discovery-lab/#details-panel" TargetMode="External"/><Relationship Id="rId4" Type="http://schemas.openxmlformats.org/officeDocument/2006/relationships/hyperlink" Target="https://sgilson7.github.io/research-discovery-lab/#details-panel" TargetMode="External"/><Relationship Id="rId11" Type="http://schemas.openxmlformats.org/officeDocument/2006/relationships/image" Target="../media/image1.png"/><Relationship Id="rId10" Type="http://schemas.openxmlformats.org/officeDocument/2006/relationships/hyperlink" Target="https://sgilson7.github.io/research-discovery-lab/#details-panel" TargetMode="External"/><Relationship Id="rId9" Type="http://schemas.openxmlformats.org/officeDocument/2006/relationships/hyperlink" Target="https://sgilson7.github.io/research-discovery-lab/#details-panel" TargetMode="External"/><Relationship Id="rId5" Type="http://schemas.openxmlformats.org/officeDocument/2006/relationships/hyperlink" Target="https://sgilson7.github.io/research-discovery-lab/#details-panel" TargetMode="External"/><Relationship Id="rId6" Type="http://schemas.openxmlformats.org/officeDocument/2006/relationships/hyperlink" Target="https://sgilson7.github.io/research-discovery-lab/#details-panel" TargetMode="External"/><Relationship Id="rId7" Type="http://schemas.openxmlformats.org/officeDocument/2006/relationships/hyperlink" Target="https://sgilson7.github.io/research-discovery-lab/#details-panel" TargetMode="External"/><Relationship Id="rId8" Type="http://schemas.openxmlformats.org/officeDocument/2006/relationships/hyperlink" Target="https://sgilson7.github.io/research-discovery-lab/#details-panel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sgilson7.github.io/research-discovery-lab/#details-panel" TargetMode="External"/><Relationship Id="rId4" Type="http://schemas.openxmlformats.org/officeDocument/2006/relationships/hyperlink" Target="https://sgilson7.github.io/research-discovery-lab/#details-panel" TargetMode="External"/><Relationship Id="rId11" Type="http://schemas.openxmlformats.org/officeDocument/2006/relationships/image" Target="../media/image1.png"/><Relationship Id="rId10" Type="http://schemas.openxmlformats.org/officeDocument/2006/relationships/hyperlink" Target="https://sgilson7.github.io/research-discovery-lab/#details-panel" TargetMode="External"/><Relationship Id="rId9" Type="http://schemas.openxmlformats.org/officeDocument/2006/relationships/hyperlink" Target="https://sgilson7.github.io/research-discovery-lab/#details-panel" TargetMode="External"/><Relationship Id="rId5" Type="http://schemas.openxmlformats.org/officeDocument/2006/relationships/hyperlink" Target="https://sgilson7.github.io/research-discovery-lab/#details-panel" TargetMode="External"/><Relationship Id="rId6" Type="http://schemas.openxmlformats.org/officeDocument/2006/relationships/hyperlink" Target="https://sgilson7.github.io/research-discovery-lab/#details-panel" TargetMode="External"/><Relationship Id="rId7" Type="http://schemas.openxmlformats.org/officeDocument/2006/relationships/hyperlink" Target="https://sgilson7.github.io/research-discovery-lab/#details-panel" TargetMode="External"/><Relationship Id="rId8" Type="http://schemas.openxmlformats.org/officeDocument/2006/relationships/hyperlink" Target="https://sgilson7.github.io/research-discovery-lab/#details-panel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sgilson7.github.io/research-discovery-lab/#details-panel" TargetMode="External"/><Relationship Id="rId4" Type="http://schemas.openxmlformats.org/officeDocument/2006/relationships/hyperlink" Target="https://sgilson7.github.io/research-discovery-lab/#details-panel" TargetMode="External"/><Relationship Id="rId11" Type="http://schemas.openxmlformats.org/officeDocument/2006/relationships/image" Target="../media/image1.png"/><Relationship Id="rId10" Type="http://schemas.openxmlformats.org/officeDocument/2006/relationships/hyperlink" Target="https://sgilson7.github.io/research-discovery-lab/#details-panel" TargetMode="External"/><Relationship Id="rId9" Type="http://schemas.openxmlformats.org/officeDocument/2006/relationships/hyperlink" Target="https://sgilson7.github.io/research-discovery-lab/#details-panel" TargetMode="External"/><Relationship Id="rId5" Type="http://schemas.openxmlformats.org/officeDocument/2006/relationships/hyperlink" Target="https://sgilson7.github.io/research-discovery-lab/#details-panel" TargetMode="External"/><Relationship Id="rId6" Type="http://schemas.openxmlformats.org/officeDocument/2006/relationships/hyperlink" Target="https://sgilson7.github.io/research-discovery-lab/#details-panel" TargetMode="External"/><Relationship Id="rId7" Type="http://schemas.openxmlformats.org/officeDocument/2006/relationships/hyperlink" Target="https://sgilson7.github.io/research-discovery-lab/#details-panel" TargetMode="External"/><Relationship Id="rId8" Type="http://schemas.openxmlformats.org/officeDocument/2006/relationships/hyperlink" Target="https://sgilson7.github.io/research-discovery-lab/#details-panel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658368" y="1554480"/>
            <a:ext cx="484632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3400"/>
              <a:buFont typeface="Georgia"/>
              <a:buNone/>
            </a:pPr>
            <a:r>
              <a:rPr b="1" i="0" lang="en-US" sz="3400" u="none" cap="none" strike="noStrike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Making research</a:t>
            </a:r>
            <a:endParaRPr b="0" i="0" sz="3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3400"/>
              <a:buFont typeface="Georgia"/>
              <a:buNone/>
            </a:pPr>
            <a:r>
              <a:rPr b="1" i="0" lang="en-US" sz="3400" u="none" cap="none" strike="noStrike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easier to find</a:t>
            </a:r>
            <a:endParaRPr b="0" i="0" sz="3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" name="Google Shape;17;p1"/>
          <p:cNvCxnSpPr/>
          <p:nvPr/>
        </p:nvCxnSpPr>
        <p:spPr>
          <a:xfrm>
            <a:off x="685800" y="3017520"/>
            <a:ext cx="1115568" cy="0"/>
          </a:xfrm>
          <a:prstGeom prst="straightConnector1">
            <a:avLst/>
          </a:prstGeom>
          <a:noFill/>
          <a:ln cap="flat" cmpd="sng" w="3047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1"/>
          <p:cNvSpPr/>
          <p:nvPr/>
        </p:nvSpPr>
        <p:spPr>
          <a:xfrm>
            <a:off x="685800" y="3246120"/>
            <a:ext cx="53035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Research profiles, concept pages, webmaster checks, and writing that helps the right reader reach the right source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685800" y="4297680"/>
            <a:ext cx="38404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Sam Gilson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Game2Learn Lab, NC State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SEO and generative engine optimization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6812280" y="1417320"/>
            <a:ext cx="1371600" cy="566928"/>
          </a:xfrm>
          <a:prstGeom prst="roundRect">
            <a:avLst>
              <a:gd fmla="val 12903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6922008" y="1508760"/>
            <a:ext cx="115214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300"/>
              <a:buFont typeface="Arial"/>
              <a:buNone/>
            </a:pPr>
            <a:r>
              <a:rPr b="1" lang="en-US" sz="13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profile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8366760" y="1417320"/>
            <a:ext cx="1417320" cy="566928"/>
          </a:xfrm>
          <a:prstGeom prst="roundRect">
            <a:avLst>
              <a:gd fmla="val 12903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8476488" y="1508760"/>
            <a:ext cx="119786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300"/>
              <a:buFont typeface="Arial"/>
              <a:buNone/>
            </a:pPr>
            <a:r>
              <a:rPr b="1" lang="en-US" sz="13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website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10012680" y="1417320"/>
            <a:ext cx="1143000" cy="566928"/>
          </a:xfrm>
          <a:prstGeom prst="roundRect">
            <a:avLst>
              <a:gd fmla="val 12903" name="adj"/>
            </a:avLst>
          </a:prstGeom>
          <a:solidFill>
            <a:srgbClr val="EDF6EF"/>
          </a:solidFill>
          <a:ln cap="flat" cmpd="sng" w="12700">
            <a:solidFill>
              <a:srgbClr val="EDF6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10122408" y="1508760"/>
            <a:ext cx="92354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7A4E"/>
              </a:buClr>
              <a:buSzPts val="1300"/>
              <a:buFont typeface="Arial"/>
              <a:buNone/>
            </a:pPr>
            <a:r>
              <a:rPr b="1" lang="en-US" sz="1300">
                <a:solidFill>
                  <a:srgbClr val="387A4E"/>
                </a:solidFill>
                <a:latin typeface="Arial"/>
                <a:ea typeface="Arial"/>
                <a:cs typeface="Arial"/>
                <a:sym typeface="Arial"/>
              </a:rPr>
              <a:t>paper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" name="Google Shape;26;p1"/>
          <p:cNvCxnSpPr/>
          <p:nvPr/>
        </p:nvCxnSpPr>
        <p:spPr>
          <a:xfrm>
            <a:off x="8183880" y="1700784"/>
            <a:ext cx="164592" cy="0"/>
          </a:xfrm>
          <a:prstGeom prst="straightConnector1">
            <a:avLst/>
          </a:prstGeom>
          <a:noFill/>
          <a:ln cap="flat" cmpd="sng" w="1650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" name="Google Shape;27;p1"/>
          <p:cNvCxnSpPr/>
          <p:nvPr/>
        </p:nvCxnSpPr>
        <p:spPr>
          <a:xfrm>
            <a:off x="9784080" y="1700784"/>
            <a:ext cx="219456" cy="0"/>
          </a:xfrm>
          <a:prstGeom prst="straightConnector1">
            <a:avLst/>
          </a:prstGeom>
          <a:noFill/>
          <a:ln cap="flat" cmpd="sng" w="1650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8" name="Google Shape;28;p1"/>
          <p:cNvSpPr/>
          <p:nvPr/>
        </p:nvSpPr>
        <p:spPr>
          <a:xfrm>
            <a:off x="6812280" y="2331720"/>
            <a:ext cx="4343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The practical goal is accurate discovery and attribution.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1" name="Google Shape;31;p1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Open lab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"/>
          <p:cNvSpPr txBox="1"/>
          <p:nvPr/>
        </p:nvSpPr>
        <p:spPr>
          <a:xfrm>
            <a:off x="685800" y="411480"/>
            <a:ext cx="10698600" cy="5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B2430"/>
                </a:solidFill>
              </a:rPr>
              <a:t>Lab + Presentation</a:t>
            </a:r>
            <a:endParaRPr/>
          </a:p>
        </p:txBody>
      </p:sp>
      <p:sp>
        <p:nvSpPr>
          <p:cNvPr id="37" name="Google Shape;37;p2"/>
          <p:cNvSpPr txBox="1"/>
          <p:nvPr/>
        </p:nvSpPr>
        <p:spPr>
          <a:xfrm>
            <a:off x="713232" y="960120"/>
            <a:ext cx="98755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Each section ends with a short switch into the Research Discovery Lab.</a:t>
            </a:r>
            <a:endParaRPr/>
          </a:p>
        </p:txBody>
      </p:sp>
      <p:cxnSp>
        <p:nvCxnSpPr>
          <p:cNvPr id="38" name="Google Shape;38;p2"/>
          <p:cNvCxnSpPr/>
          <p:nvPr/>
        </p:nvCxnSpPr>
        <p:spPr>
          <a:xfrm>
            <a:off x="3017520" y="2916936"/>
            <a:ext cx="457200" cy="0"/>
          </a:xfrm>
          <a:prstGeom prst="straightConnector1">
            <a:avLst/>
          </a:prstGeom>
          <a:noFill/>
          <a:ln cap="flat" cmpd="sng" w="25400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39" name="Google Shape;39;p2"/>
          <p:cNvCxnSpPr/>
          <p:nvPr/>
        </p:nvCxnSpPr>
        <p:spPr>
          <a:xfrm>
            <a:off x="5074920" y="2916936"/>
            <a:ext cx="457200" cy="0"/>
          </a:xfrm>
          <a:prstGeom prst="straightConnector1">
            <a:avLst/>
          </a:prstGeom>
          <a:noFill/>
          <a:ln cap="flat" cmpd="sng" w="25400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0" name="Google Shape;40;p2"/>
          <p:cNvCxnSpPr/>
          <p:nvPr/>
        </p:nvCxnSpPr>
        <p:spPr>
          <a:xfrm>
            <a:off x="7132320" y="2916936"/>
            <a:ext cx="457200" cy="0"/>
          </a:xfrm>
          <a:prstGeom prst="straightConnector1">
            <a:avLst/>
          </a:prstGeom>
          <a:noFill/>
          <a:ln cap="flat" cmpd="sng" w="25400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1" name="Google Shape;41;p2"/>
          <p:cNvCxnSpPr/>
          <p:nvPr/>
        </p:nvCxnSpPr>
        <p:spPr>
          <a:xfrm flipH="1">
            <a:off x="7589520" y="2916936"/>
            <a:ext cx="1600200" cy="1783080"/>
          </a:xfrm>
          <a:prstGeom prst="straightConnector1">
            <a:avLst/>
          </a:prstGeom>
          <a:noFill/>
          <a:ln cap="flat" cmpd="sng" w="25400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2" name="Google Shape;42;p2"/>
          <p:cNvCxnSpPr/>
          <p:nvPr/>
        </p:nvCxnSpPr>
        <p:spPr>
          <a:xfrm rot="10800000">
            <a:off x="5532120" y="4700016"/>
            <a:ext cx="3657600" cy="0"/>
          </a:xfrm>
          <a:prstGeom prst="straightConnector1">
            <a:avLst/>
          </a:prstGeom>
          <a:noFill/>
          <a:ln cap="flat" cmpd="sng" w="25400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3" name="Google Shape;43;p2"/>
          <p:cNvCxnSpPr/>
          <p:nvPr/>
        </p:nvCxnSpPr>
        <p:spPr>
          <a:xfrm rot="10800000">
            <a:off x="3474720" y="4700016"/>
            <a:ext cx="3657600" cy="0"/>
          </a:xfrm>
          <a:prstGeom prst="straightConnector1">
            <a:avLst/>
          </a:prstGeom>
          <a:noFill/>
          <a:ln cap="flat" cmpd="sng" w="25400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44" name="Google Shape;44;p2">
            <a:hlinkClick r:id="rId3"/>
          </p:cNvPr>
          <p:cNvSpPr/>
          <p:nvPr/>
        </p:nvSpPr>
        <p:spPr>
          <a:xfrm>
            <a:off x="1417320" y="2560320"/>
            <a:ext cx="1600200" cy="713232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NEXT 1. Profiles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5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identify the researcher</a:t>
            </a:r>
            <a:endParaRPr/>
          </a:p>
        </p:txBody>
      </p:sp>
      <p:sp>
        <p:nvSpPr>
          <p:cNvPr id="45" name="Google Shape;45;p2">
            <a:hlinkClick r:id="rId4"/>
          </p:cNvPr>
          <p:cNvSpPr/>
          <p:nvPr/>
        </p:nvSpPr>
        <p:spPr>
          <a:xfrm>
            <a:off x="3474720" y="2560320"/>
            <a:ext cx="1600200" cy="71323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2. Profile loop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connect profiles and website</a:t>
            </a:r>
            <a:endParaRPr/>
          </a:p>
        </p:txBody>
      </p:sp>
      <p:sp>
        <p:nvSpPr>
          <p:cNvPr id="46" name="Google Shape;46;p2">
            <a:hlinkClick r:id="rId5"/>
          </p:cNvPr>
          <p:cNvSpPr/>
          <p:nvPr/>
        </p:nvSpPr>
        <p:spPr>
          <a:xfrm>
            <a:off x="5532120" y="2560320"/>
            <a:ext cx="1600200" cy="71323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3. Crawl &amp; index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check reachability</a:t>
            </a:r>
            <a:endParaRPr/>
          </a:p>
        </p:txBody>
      </p:sp>
      <p:sp>
        <p:nvSpPr>
          <p:cNvPr id="47" name="Google Shape;47;p2">
            <a:hlinkClick r:id="rId6"/>
          </p:cNvPr>
          <p:cNvSpPr/>
          <p:nvPr/>
        </p:nvSpPr>
        <p:spPr>
          <a:xfrm>
            <a:off x="7589520" y="2560320"/>
            <a:ext cx="1600200" cy="71323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4. Bot access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choose robots rules</a:t>
            </a:r>
            <a:endParaRPr/>
          </a:p>
        </p:txBody>
      </p:sp>
      <p:sp>
        <p:nvSpPr>
          <p:cNvPr id="48" name="Google Shape;48;p2">
            <a:hlinkClick r:id="rId7"/>
          </p:cNvPr>
          <p:cNvSpPr/>
          <p:nvPr/>
        </p:nvSpPr>
        <p:spPr>
          <a:xfrm>
            <a:off x="7589520" y="4343400"/>
            <a:ext cx="1600200" cy="71323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5. Explain ideas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build concept routes</a:t>
            </a:r>
            <a:endParaRPr/>
          </a:p>
        </p:txBody>
      </p:sp>
      <p:sp>
        <p:nvSpPr>
          <p:cNvPr id="49" name="Google Shape;49;p2">
            <a:hlinkClick r:id="rId8"/>
          </p:cNvPr>
          <p:cNvSpPr/>
          <p:nvPr/>
        </p:nvSpPr>
        <p:spPr>
          <a:xfrm>
            <a:off x="5532120" y="4343400"/>
            <a:ext cx="1600200" cy="71323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6. Test route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run GenAI checks</a:t>
            </a:r>
            <a:endParaRPr/>
          </a:p>
        </p:txBody>
      </p:sp>
      <p:sp>
        <p:nvSpPr>
          <p:cNvPr id="50" name="Google Shape;50;p2">
            <a:hlinkClick r:id="rId9"/>
          </p:cNvPr>
          <p:cNvSpPr/>
          <p:nvPr/>
        </p:nvSpPr>
        <p:spPr>
          <a:xfrm>
            <a:off x="3474720" y="4343400"/>
            <a:ext cx="1600200" cy="71323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7. Maintain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keep the record coherent</a:t>
            </a:r>
            <a:endParaRPr/>
          </a:p>
        </p:txBody>
      </p:sp>
      <p:sp>
        <p:nvSpPr>
          <p:cNvPr id="51" name="Google Shape;51;p2">
            <a:hlinkClick r:id="rId10"/>
          </p:cNvPr>
          <p:cNvSpPr/>
          <p:nvPr/>
        </p:nvSpPr>
        <p:spPr>
          <a:xfrm>
            <a:off x="9921203" y="4089873"/>
            <a:ext cx="2148900" cy="502800"/>
          </a:xfrm>
          <a:prstGeom prst="roundRect">
            <a:avLst>
              <a:gd fmla="val 16667" name="adj"/>
            </a:avLst>
          </a:prstGeom>
          <a:solidFill>
            <a:srgbClr val="1B2430"/>
          </a:solidFill>
          <a:ln cap="flat" cmpd="sng" w="15225">
            <a:solidFill>
              <a:srgbClr val="1B243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Open the lab</a:t>
            </a:r>
            <a:endParaRPr/>
          </a:p>
        </p:txBody>
      </p:sp>
      <p:pic>
        <p:nvPicPr>
          <p:cNvPr descr="research_lab_qr.png" id="52" name="Google Shape;52;p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469880" y="4800600"/>
            <a:ext cx="1051560" cy="105156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2"/>
          <p:cNvSpPr txBox="1"/>
          <p:nvPr/>
        </p:nvSpPr>
        <p:spPr>
          <a:xfrm>
            <a:off x="9645190" y="5927852"/>
            <a:ext cx="2331600" cy="2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sgilson7.github.io/research-discovery-lab</a:t>
            </a:r>
            <a:endParaRPr/>
          </a:p>
        </p:txBody>
      </p:sp>
      <p:sp>
        <p:nvSpPr>
          <p:cNvPr id="54" name="Google Shape;54;p2"/>
          <p:cNvSpPr txBox="1"/>
          <p:nvPr/>
        </p:nvSpPr>
        <p:spPr>
          <a:xfrm>
            <a:off x="685800" y="6428232"/>
            <a:ext cx="48463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/>
          </a:p>
        </p:txBody>
      </p:sp>
      <p:sp>
        <p:nvSpPr>
          <p:cNvPr id="55" name="Google Shape;55;p2"/>
          <p:cNvSpPr txBox="1"/>
          <p:nvPr/>
        </p:nvSpPr>
        <p:spPr>
          <a:xfrm>
            <a:off x="11292840" y="6428232"/>
            <a:ext cx="3200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The discovery problem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" name="Google Shape;62;p3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3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A reader can know the topic before they know the paper title.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66" name="Google Shape;66;p3"/>
          <p:cNvSpPr/>
          <p:nvPr/>
        </p:nvSpPr>
        <p:spPr>
          <a:xfrm>
            <a:off x="868680" y="1828800"/>
            <a:ext cx="2057400" cy="640080"/>
          </a:xfrm>
          <a:prstGeom prst="roundRect">
            <a:avLst>
              <a:gd fmla="val 11429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978408" y="1920240"/>
            <a:ext cx="183794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reader’s question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3520440" y="1828800"/>
            <a:ext cx="1920240" cy="640080"/>
          </a:xfrm>
          <a:prstGeom prst="roundRect">
            <a:avLst>
              <a:gd fmla="val 11429" name="adj"/>
            </a:avLst>
          </a:prstGeom>
          <a:solidFill>
            <a:srgbClr val="F3F4F6"/>
          </a:solidFill>
          <a:ln cap="flat" cmpd="sng" w="12700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3630168" y="1920240"/>
            <a:ext cx="170078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author records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5989320" y="1828800"/>
            <a:ext cx="2331720" cy="640080"/>
          </a:xfrm>
          <a:prstGeom prst="roundRect">
            <a:avLst>
              <a:gd fmla="val 11429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6099048" y="1920240"/>
            <a:ext cx="21122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website explanations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9006840" y="1828800"/>
            <a:ext cx="1920240" cy="640080"/>
          </a:xfrm>
          <a:prstGeom prst="roundRect">
            <a:avLst>
              <a:gd fmla="val 11429" name="adj"/>
            </a:avLst>
          </a:prstGeom>
          <a:solidFill>
            <a:srgbClr val="EDF6EF"/>
          </a:solidFill>
          <a:ln cap="flat" cmpd="sng" w="12700">
            <a:solidFill>
              <a:srgbClr val="EDF6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3"/>
          <p:cNvSpPr/>
          <p:nvPr/>
        </p:nvSpPr>
        <p:spPr>
          <a:xfrm>
            <a:off x="9116568" y="1920240"/>
            <a:ext cx="170078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7A4E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387A4E"/>
                </a:solidFill>
                <a:latin typeface="Arial"/>
                <a:ea typeface="Arial"/>
                <a:cs typeface="Arial"/>
                <a:sym typeface="Arial"/>
              </a:rPr>
              <a:t>paper / source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4" name="Google Shape;74;p3"/>
          <p:cNvCxnSpPr/>
          <p:nvPr/>
        </p:nvCxnSpPr>
        <p:spPr>
          <a:xfrm>
            <a:off x="2971800" y="2148840"/>
            <a:ext cx="521208" cy="0"/>
          </a:xfrm>
          <a:prstGeom prst="straightConnector1">
            <a:avLst/>
          </a:prstGeom>
          <a:noFill/>
          <a:ln cap="flat" cmpd="sng" w="17775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5" name="Google Shape;75;p3"/>
          <p:cNvCxnSpPr/>
          <p:nvPr/>
        </p:nvCxnSpPr>
        <p:spPr>
          <a:xfrm>
            <a:off x="5468112" y="2148840"/>
            <a:ext cx="493776" cy="0"/>
          </a:xfrm>
          <a:prstGeom prst="straightConnector1">
            <a:avLst/>
          </a:prstGeom>
          <a:noFill/>
          <a:ln cap="flat" cmpd="sng" w="17775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6" name="Google Shape;76;p3"/>
          <p:cNvCxnSpPr/>
          <p:nvPr/>
        </p:nvCxnSpPr>
        <p:spPr>
          <a:xfrm>
            <a:off x="8348472" y="2148840"/>
            <a:ext cx="630936" cy="0"/>
          </a:xfrm>
          <a:prstGeom prst="straightConnector1">
            <a:avLst/>
          </a:prstGeom>
          <a:noFill/>
          <a:ln cap="flat" cmpd="sng" w="17775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7" name="Google Shape;77;p3"/>
          <p:cNvSpPr/>
          <p:nvPr/>
        </p:nvSpPr>
        <p:spPr>
          <a:xfrm>
            <a:off x="960120" y="3063240"/>
            <a:ext cx="40233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1B2430"/>
                </a:solidFill>
              </a:rPr>
              <a:t>Your</a:t>
            </a:r>
            <a:r>
              <a:rPr b="1" lang="en-US" sz="2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 website should make this path easier to follow.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3"/>
          <p:cNvSpPr/>
          <p:nvPr/>
        </p:nvSpPr>
        <p:spPr>
          <a:xfrm>
            <a:off x="960120" y="4434840"/>
            <a:ext cx="9875520" cy="822960"/>
          </a:xfrm>
          <a:prstGeom prst="roundRect">
            <a:avLst>
              <a:gd fmla="val 8889" name="adj"/>
            </a:avLst>
          </a:prstGeom>
          <a:solidFill>
            <a:srgbClr val="F3F4F6"/>
          </a:solidFill>
          <a:ln cap="flat" cmpd="sng" w="12700">
            <a:solidFill>
              <a:srgbClr val="F3F4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3"/>
          <p:cNvSpPr/>
          <p:nvPr/>
        </p:nvSpPr>
        <p:spPr>
          <a:xfrm>
            <a:off x="1161288" y="4617720"/>
            <a:ext cx="9473184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Build the route to your </a:t>
            </a:r>
            <a:r>
              <a:rPr lang="en-US" sz="1700">
                <a:solidFill>
                  <a:srgbClr val="1B2430"/>
                </a:solidFill>
              </a:rPr>
              <a:t>subject matter expertise</a:t>
            </a:r>
            <a:r>
              <a:rPr lang="en-US" sz="17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, then check whether anyone can use it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1161288" y="4946904"/>
            <a:ext cx="9473184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00"/>
              <a:buFont typeface="Arial"/>
              <a:buNone/>
            </a:pPr>
            <a:r>
              <a:rPr lang="en-US" sz="8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working rule for the talk</a:t>
            </a: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route: what the website helps a reader do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SEO and GEO are two parts of the same route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8" name="Google Shape;88;p4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9" name="Google Shape;89;p4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Search finds the page. Generated answers may use the page.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2" name="Google Shape;92;p4"/>
          <p:cNvSpPr/>
          <p:nvPr/>
        </p:nvSpPr>
        <p:spPr>
          <a:xfrm>
            <a:off x="868680" y="1965960"/>
            <a:ext cx="1417320" cy="640080"/>
          </a:xfrm>
          <a:prstGeom prst="roundRect">
            <a:avLst>
              <a:gd fmla="val 11429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978408" y="2057400"/>
            <a:ext cx="11978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SEO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2606040" y="1901952"/>
            <a:ext cx="3200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Search systems discover and understand a page.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868680" y="3246120"/>
            <a:ext cx="1417320" cy="640080"/>
          </a:xfrm>
          <a:prstGeom prst="roundRect">
            <a:avLst>
              <a:gd fmla="val 11429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978408" y="3337560"/>
            <a:ext cx="11978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GEO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2606040" y="3182112"/>
            <a:ext cx="35661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AI search systems may find and use the material in an answer.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6537950" y="2103128"/>
            <a:ext cx="4389000" cy="23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200"/>
              <a:buFont typeface="Arial"/>
              <a:buNone/>
            </a:pPr>
            <a:r>
              <a:rPr b="1" lang="en-US" sz="22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For research, the useful outcome is: </a:t>
            </a:r>
            <a:endParaRPr b="1" sz="2200">
              <a:solidFill>
                <a:srgbClr val="1B243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200"/>
              <a:buFont typeface="Arial"/>
              <a:buChar char="●"/>
            </a:pPr>
            <a:r>
              <a:rPr b="1" lang="en-US" sz="22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a reader reaches the right paper or explanation (yours)</a:t>
            </a:r>
            <a:endParaRPr b="1" sz="2200">
              <a:solidFill>
                <a:srgbClr val="1B2430"/>
              </a:solidFill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200"/>
              <a:buFont typeface="Arial"/>
              <a:buChar char="●"/>
            </a:pPr>
            <a:r>
              <a:rPr b="1" lang="en-US" sz="22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the chatbots generated answer represents the source accurately.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route: SEO + GEO as one path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Start with the records that identify you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7" name="Google Shape;107;p5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8" name="Google Shape;108;p5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The website should reinforce the public author record, not replace it.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5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5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11" name="Google Shape;111;p5"/>
          <p:cNvSpPr/>
          <p:nvPr/>
        </p:nvSpPr>
        <p:spPr>
          <a:xfrm>
            <a:off x="777240" y="1691640"/>
            <a:ext cx="2971800" cy="411480"/>
          </a:xfrm>
          <a:prstGeom prst="roundRect">
            <a:avLst>
              <a:gd fmla="val 17778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5"/>
          <p:cNvSpPr/>
          <p:nvPr/>
        </p:nvSpPr>
        <p:spPr>
          <a:xfrm>
            <a:off x="886968" y="1783080"/>
            <a:ext cx="275234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ORCID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914400" y="2221992"/>
            <a:ext cx="11887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50"/>
              <a:buFont typeface="Arial"/>
              <a:buNone/>
            </a:pPr>
            <a:r>
              <a:rPr lang="en-US" sz="95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persistent iD</a:t>
            </a:r>
            <a:endParaRPr sz="9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/>
          <p:nvPr/>
        </p:nvSpPr>
        <p:spPr>
          <a:xfrm>
            <a:off x="914400" y="2542032"/>
            <a:ext cx="26517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250"/>
              <a:buFont typeface="Arial"/>
              <a:buNone/>
            </a:pPr>
            <a:r>
              <a:rPr b="1" lang="en-US" sz="12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0009-0002-2394-8649</a:t>
            </a:r>
            <a:endParaRPr sz="12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4434840" y="1691640"/>
            <a:ext cx="2971800" cy="411480"/>
          </a:xfrm>
          <a:prstGeom prst="roundRect">
            <a:avLst>
              <a:gd fmla="val 17778" name="adj"/>
            </a:avLst>
          </a:prstGeom>
          <a:solidFill>
            <a:srgbClr val="F3F4F6"/>
          </a:solidFill>
          <a:ln cap="flat" cmpd="sng" w="12700">
            <a:solidFill>
              <a:srgbClr val="F3F4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4544568" y="1783080"/>
            <a:ext cx="275234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Semantic Scholar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4572000" y="2221992"/>
            <a:ext cx="11887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50"/>
              <a:buFont typeface="Arial"/>
              <a:buNone/>
            </a:pPr>
            <a:r>
              <a:rPr lang="en-US" sz="95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author page</a:t>
            </a:r>
            <a:endParaRPr sz="9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4572000" y="2542032"/>
            <a:ext cx="26517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250"/>
              <a:buFont typeface="Arial"/>
              <a:buNone/>
            </a:pPr>
            <a:r>
              <a:rPr b="1" lang="en-US" sz="12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2387936753</a:t>
            </a:r>
            <a:endParaRPr sz="12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8092440" y="1691640"/>
            <a:ext cx="2971800" cy="411480"/>
          </a:xfrm>
          <a:prstGeom prst="roundRect">
            <a:avLst>
              <a:gd fmla="val 17778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5"/>
          <p:cNvSpPr/>
          <p:nvPr/>
        </p:nvSpPr>
        <p:spPr>
          <a:xfrm>
            <a:off x="8202168" y="1783080"/>
            <a:ext cx="275234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OpenAlex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5"/>
          <p:cNvSpPr/>
          <p:nvPr/>
        </p:nvSpPr>
        <p:spPr>
          <a:xfrm>
            <a:off x="8229600" y="2221992"/>
            <a:ext cx="11887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50"/>
              <a:buFont typeface="Arial"/>
              <a:buNone/>
            </a:pPr>
            <a:r>
              <a:rPr lang="en-US" sz="95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author record</a:t>
            </a:r>
            <a:endParaRPr sz="9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8229600" y="2542032"/>
            <a:ext cx="26517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250"/>
              <a:buFont typeface="Arial"/>
              <a:buNone/>
            </a:pPr>
            <a:r>
              <a:rPr b="1" lang="en-US" sz="12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A5125954125</a:t>
            </a:r>
            <a:endParaRPr sz="12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777240" y="3264408"/>
            <a:ext cx="2971800" cy="411480"/>
          </a:xfrm>
          <a:prstGeom prst="roundRect">
            <a:avLst>
              <a:gd fmla="val 17778" name="adj"/>
            </a:avLst>
          </a:prstGeom>
          <a:solidFill>
            <a:srgbClr val="F3F4F6"/>
          </a:solidFill>
          <a:ln cap="flat" cmpd="sng" w="12700">
            <a:solidFill>
              <a:srgbClr val="F3F4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5"/>
          <p:cNvSpPr/>
          <p:nvPr/>
        </p:nvSpPr>
        <p:spPr>
          <a:xfrm>
            <a:off x="886968" y="3355848"/>
            <a:ext cx="275234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Google Scholar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5"/>
          <p:cNvSpPr/>
          <p:nvPr/>
        </p:nvSpPr>
        <p:spPr>
          <a:xfrm>
            <a:off x="914400" y="3794760"/>
            <a:ext cx="11887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50"/>
              <a:buFont typeface="Arial"/>
              <a:buNone/>
            </a:pPr>
            <a:r>
              <a:rPr lang="en-US" sz="95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profile</a:t>
            </a:r>
            <a:endParaRPr sz="9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5"/>
          <p:cNvSpPr/>
          <p:nvPr/>
        </p:nvSpPr>
        <p:spPr>
          <a:xfrm>
            <a:off x="914400" y="4114800"/>
            <a:ext cx="26517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250"/>
              <a:buFont typeface="Arial"/>
              <a:buNone/>
            </a:pPr>
            <a:r>
              <a:rPr b="1" lang="en-US" sz="12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UIYAyjoAAAAJ</a:t>
            </a:r>
            <a:endParaRPr sz="12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4434840" y="3264408"/>
            <a:ext cx="2971800" cy="411480"/>
          </a:xfrm>
          <a:prstGeom prst="roundRect">
            <a:avLst>
              <a:gd fmla="val 17778" name="adj"/>
            </a:avLst>
          </a:prstGeom>
          <a:solidFill>
            <a:srgbClr val="EDF6EF"/>
          </a:solidFill>
          <a:ln cap="flat" cmpd="sng" w="12700">
            <a:solidFill>
              <a:srgbClr val="EDF6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4544568" y="3355848"/>
            <a:ext cx="275234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7A4E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387A4E"/>
                </a:solidFill>
                <a:latin typeface="Arial"/>
                <a:ea typeface="Arial"/>
                <a:cs typeface="Arial"/>
                <a:sym typeface="Arial"/>
              </a:rPr>
              <a:t>Website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5"/>
          <p:cNvSpPr/>
          <p:nvPr/>
        </p:nvSpPr>
        <p:spPr>
          <a:xfrm>
            <a:off x="4572000" y="3794760"/>
            <a:ext cx="11887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50"/>
              <a:buFont typeface="Arial"/>
              <a:buNone/>
            </a:pPr>
            <a:r>
              <a:rPr lang="en-US" sz="95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explanations</a:t>
            </a:r>
            <a:endParaRPr sz="9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4572000" y="4114800"/>
            <a:ext cx="26517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250"/>
              <a:buFont typeface="Arial"/>
              <a:buNone/>
            </a:pPr>
            <a:r>
              <a:rPr b="1" lang="en-US" sz="12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sgilson7.github.io</a:t>
            </a:r>
            <a:endParaRPr sz="12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868680" y="4892040"/>
            <a:ext cx="44348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200"/>
              <a:buFont typeface="Arial"/>
              <a:buNone/>
            </a:pPr>
            <a:r>
              <a:rPr b="1" lang="en-US" sz="22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Check the actual profile, not just the name.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5532120" y="4901184"/>
            <a:ext cx="49834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Names collide. Publications, affiliations, and links let a reader verify that a profile points to the right researcher.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5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1 · profile records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The profile loop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1" name="Google Shape;141;p6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2" name="Google Shape;142;p6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Claim, correct, link, then check the public view.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6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6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45" name="Google Shape;145;p6"/>
          <p:cNvSpPr/>
          <p:nvPr/>
        </p:nvSpPr>
        <p:spPr>
          <a:xfrm>
            <a:off x="1234440" y="1874520"/>
            <a:ext cx="1783080" cy="640080"/>
          </a:xfrm>
          <a:prstGeom prst="roundRect">
            <a:avLst>
              <a:gd fmla="val 11429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1344168" y="1965960"/>
            <a:ext cx="156362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Claim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7" name="Google Shape;147;p6"/>
          <p:cNvCxnSpPr/>
          <p:nvPr/>
        </p:nvCxnSpPr>
        <p:spPr>
          <a:xfrm>
            <a:off x="3063240" y="2194560"/>
            <a:ext cx="749808" cy="0"/>
          </a:xfrm>
          <a:prstGeom prst="straightConnector1">
            <a:avLst/>
          </a:prstGeom>
          <a:noFill/>
          <a:ln cap="flat" cmpd="sng" w="1905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8" name="Google Shape;148;p6"/>
          <p:cNvSpPr/>
          <p:nvPr/>
        </p:nvSpPr>
        <p:spPr>
          <a:xfrm>
            <a:off x="3886200" y="1874520"/>
            <a:ext cx="1783080" cy="640080"/>
          </a:xfrm>
          <a:prstGeom prst="roundRect">
            <a:avLst>
              <a:gd fmla="val 11429" name="adj"/>
            </a:avLst>
          </a:prstGeom>
          <a:solidFill>
            <a:srgbClr val="F3F4F6"/>
          </a:solidFill>
          <a:ln cap="flat" cmpd="sng" w="12700">
            <a:solidFill>
              <a:srgbClr val="F3F4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3995928" y="1965960"/>
            <a:ext cx="156362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Correct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0" name="Google Shape;150;p6"/>
          <p:cNvCxnSpPr/>
          <p:nvPr/>
        </p:nvCxnSpPr>
        <p:spPr>
          <a:xfrm>
            <a:off x="5715000" y="2194560"/>
            <a:ext cx="749808" cy="0"/>
          </a:xfrm>
          <a:prstGeom prst="straightConnector1">
            <a:avLst/>
          </a:prstGeom>
          <a:noFill/>
          <a:ln cap="flat" cmpd="sng" w="1905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51" name="Google Shape;151;p6"/>
          <p:cNvSpPr/>
          <p:nvPr/>
        </p:nvSpPr>
        <p:spPr>
          <a:xfrm>
            <a:off x="6537960" y="1874520"/>
            <a:ext cx="1783080" cy="640080"/>
          </a:xfrm>
          <a:prstGeom prst="roundRect">
            <a:avLst>
              <a:gd fmla="val 11429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6647688" y="1965960"/>
            <a:ext cx="156362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Link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3" name="Google Shape;153;p6"/>
          <p:cNvCxnSpPr/>
          <p:nvPr/>
        </p:nvCxnSpPr>
        <p:spPr>
          <a:xfrm>
            <a:off x="8366760" y="2194560"/>
            <a:ext cx="749808" cy="0"/>
          </a:xfrm>
          <a:prstGeom prst="straightConnector1">
            <a:avLst/>
          </a:prstGeom>
          <a:noFill/>
          <a:ln cap="flat" cmpd="sng" w="1905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54" name="Google Shape;154;p6"/>
          <p:cNvSpPr/>
          <p:nvPr/>
        </p:nvSpPr>
        <p:spPr>
          <a:xfrm>
            <a:off x="9189720" y="1874520"/>
            <a:ext cx="1783080" cy="640080"/>
          </a:xfrm>
          <a:prstGeom prst="roundRect">
            <a:avLst>
              <a:gd fmla="val 11429" name="adj"/>
            </a:avLst>
          </a:prstGeom>
          <a:solidFill>
            <a:srgbClr val="EDF6EF"/>
          </a:solidFill>
          <a:ln cap="flat" cmpd="sng" w="12700">
            <a:solidFill>
              <a:srgbClr val="EDF6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9299448" y="1965960"/>
            <a:ext cx="156362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7A4E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387A4E"/>
                </a:solidFill>
                <a:latin typeface="Arial"/>
                <a:ea typeface="Arial"/>
                <a:cs typeface="Arial"/>
                <a:sym typeface="Arial"/>
              </a:rPr>
              <a:t>Check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6"/>
          <p:cNvSpPr/>
          <p:nvPr/>
        </p:nvSpPr>
        <p:spPr>
          <a:xfrm>
            <a:off x="1143000" y="3063240"/>
            <a:ext cx="20116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Claim the profile when the service supports it.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6"/>
          <p:cNvSpPr/>
          <p:nvPr/>
        </p:nvSpPr>
        <p:spPr>
          <a:xfrm>
            <a:off x="3703320" y="3063240"/>
            <a:ext cx="21031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Correct missing work, namesakes, and stale affiliations.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6"/>
          <p:cNvSpPr/>
          <p:nvPr/>
        </p:nvSpPr>
        <p:spPr>
          <a:xfrm>
            <a:off x="6309360" y="3063240"/>
            <a:ext cx="21488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Link the profile and your website in both directions.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6"/>
          <p:cNvSpPr/>
          <p:nvPr/>
        </p:nvSpPr>
        <p:spPr>
          <a:xfrm>
            <a:off x="9006840" y="3063240"/>
            <a:ext cx="21031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View the public version while signed out.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1097280" y="4800600"/>
            <a:ext cx="9875520" cy="731520"/>
          </a:xfrm>
          <a:prstGeom prst="roundRect">
            <a:avLst>
              <a:gd fmla="val 10000" name="adj"/>
            </a:avLst>
          </a:prstGeom>
          <a:solidFill>
            <a:srgbClr val="F3F4F6"/>
          </a:solidFill>
          <a:ln cap="flat" cmpd="sng" w="12700">
            <a:solidFill>
              <a:srgbClr val="F3F4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6"/>
          <p:cNvSpPr/>
          <p:nvPr/>
        </p:nvSpPr>
        <p:spPr>
          <a:xfrm>
            <a:off x="1298448" y="4983480"/>
            <a:ext cx="947318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“Make the author record easy to verify before you try to optimize anything else.”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6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Stations 1–2 · claim, correct, link, check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ORCID connects identity, works, and the website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9" name="Google Shape;169;p7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0" name="Google Shape;170;p7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A persistent iD helps the same researcher remain findable across institutions and services.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7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73" name="Google Shape;173;p7"/>
          <p:cNvSpPr/>
          <p:nvPr/>
        </p:nvSpPr>
        <p:spPr>
          <a:xfrm>
            <a:off x="1005840" y="1828800"/>
            <a:ext cx="1828800" cy="640080"/>
          </a:xfrm>
          <a:prstGeom prst="roundRect">
            <a:avLst>
              <a:gd fmla="val 11429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7"/>
          <p:cNvSpPr/>
          <p:nvPr/>
        </p:nvSpPr>
        <p:spPr>
          <a:xfrm>
            <a:off x="1115568" y="1920240"/>
            <a:ext cx="160934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Researcher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7"/>
          <p:cNvSpPr/>
          <p:nvPr/>
        </p:nvSpPr>
        <p:spPr>
          <a:xfrm>
            <a:off x="3703320" y="1828800"/>
            <a:ext cx="1828800" cy="640080"/>
          </a:xfrm>
          <a:prstGeom prst="roundRect">
            <a:avLst>
              <a:gd fmla="val 11429" name="adj"/>
            </a:avLst>
          </a:prstGeom>
          <a:solidFill>
            <a:srgbClr val="F3F4F6"/>
          </a:solidFill>
          <a:ln cap="flat" cmpd="sng" w="12700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3813048" y="1920240"/>
            <a:ext cx="160934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ORCID iD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6400800" y="1828800"/>
            <a:ext cx="1645920" cy="640080"/>
          </a:xfrm>
          <a:prstGeom prst="roundRect">
            <a:avLst>
              <a:gd fmla="val 11429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6510528" y="1920240"/>
            <a:ext cx="14264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Works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7"/>
          <p:cNvSpPr/>
          <p:nvPr/>
        </p:nvSpPr>
        <p:spPr>
          <a:xfrm>
            <a:off x="8915400" y="1828800"/>
            <a:ext cx="1828800" cy="640080"/>
          </a:xfrm>
          <a:prstGeom prst="roundRect">
            <a:avLst>
              <a:gd fmla="val 11429" name="adj"/>
            </a:avLst>
          </a:prstGeom>
          <a:solidFill>
            <a:srgbClr val="EDF6EF"/>
          </a:solidFill>
          <a:ln cap="flat" cmpd="sng" w="12700">
            <a:solidFill>
              <a:srgbClr val="EDF6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7"/>
          <p:cNvSpPr/>
          <p:nvPr/>
        </p:nvSpPr>
        <p:spPr>
          <a:xfrm>
            <a:off x="9025128" y="1920240"/>
            <a:ext cx="160934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7A4E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387A4E"/>
                </a:solidFill>
                <a:latin typeface="Arial"/>
                <a:ea typeface="Arial"/>
                <a:cs typeface="Arial"/>
                <a:sym typeface="Arial"/>
              </a:rPr>
              <a:t>Website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1" name="Google Shape;181;p7"/>
          <p:cNvCxnSpPr/>
          <p:nvPr/>
        </p:nvCxnSpPr>
        <p:spPr>
          <a:xfrm>
            <a:off x="2871216" y="2148840"/>
            <a:ext cx="804672" cy="0"/>
          </a:xfrm>
          <a:prstGeom prst="straightConnector1">
            <a:avLst/>
          </a:prstGeom>
          <a:noFill/>
          <a:ln cap="flat" cmpd="sng" w="1905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2" name="Google Shape;182;p7"/>
          <p:cNvCxnSpPr/>
          <p:nvPr/>
        </p:nvCxnSpPr>
        <p:spPr>
          <a:xfrm>
            <a:off x="5559552" y="2148840"/>
            <a:ext cx="795528" cy="0"/>
          </a:xfrm>
          <a:prstGeom prst="straightConnector1">
            <a:avLst/>
          </a:prstGeom>
          <a:noFill/>
          <a:ln cap="flat" cmpd="sng" w="1905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3" name="Google Shape;183;p7"/>
          <p:cNvCxnSpPr/>
          <p:nvPr/>
        </p:nvCxnSpPr>
        <p:spPr>
          <a:xfrm>
            <a:off x="8092440" y="2148840"/>
            <a:ext cx="795528" cy="0"/>
          </a:xfrm>
          <a:prstGeom prst="straightConnector1">
            <a:avLst/>
          </a:prstGeom>
          <a:noFill/>
          <a:ln cap="flat" cmpd="sng" w="1905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84" name="Google Shape;184;p7"/>
          <p:cNvSpPr/>
          <p:nvPr/>
        </p:nvSpPr>
        <p:spPr>
          <a:xfrm>
            <a:off x="1051560" y="3200400"/>
            <a:ext cx="47548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Add the name you publish under, current affiliation, website, and works. Then inspect the signed-out public record.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7"/>
          <p:cNvSpPr/>
          <p:nvPr/>
        </p:nvSpPr>
        <p:spPr>
          <a:xfrm>
            <a:off x="6355080" y="3200400"/>
            <a:ext cx="43434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My public ORCID record links to my website, and the website footer links back to the ORCID record.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7"/>
          <p:cNvSpPr/>
          <p:nvPr/>
        </p:nvSpPr>
        <p:spPr>
          <a:xfrm>
            <a:off x="6355080" y="4315968"/>
            <a:ext cx="28346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0009-0002-2394-8649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7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7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2 · profile loop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Semantic Scholar and OpenAlex as open source </a:t>
            </a: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research</a:t>
            </a: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 DBs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5" name="Google Shape;195;p8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6" name="Google Shape;196;p8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They help readers and indexing systems connect the work to the right author.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99" name="Google Shape;199;p8"/>
          <p:cNvSpPr/>
          <p:nvPr/>
        </p:nvSpPr>
        <p:spPr>
          <a:xfrm>
            <a:off x="914400" y="1691640"/>
            <a:ext cx="2743200" cy="566928"/>
          </a:xfrm>
          <a:prstGeom prst="roundRect">
            <a:avLst>
              <a:gd fmla="val 12903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1024128" y="1783080"/>
            <a:ext cx="252374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Semantic Scholar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8"/>
          <p:cNvSpPr/>
          <p:nvPr/>
        </p:nvSpPr>
        <p:spPr>
          <a:xfrm>
            <a:off x="1051560" y="2487168"/>
            <a:ext cx="324612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1B2430"/>
                </a:solidFill>
              </a:rPr>
              <a:t>Fixing your authorship:</a:t>
            </a:r>
            <a:endParaRPr sz="1600">
              <a:solidFill>
                <a:srgbClr val="1B243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rgbClr val="1B243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Find a paper you wrote, follow your name, claim the author page, and review the paper list.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8"/>
          <p:cNvSpPr/>
          <p:nvPr/>
        </p:nvSpPr>
        <p:spPr>
          <a:xfrm>
            <a:off x="6537960" y="1691640"/>
            <a:ext cx="2240280" cy="566928"/>
          </a:xfrm>
          <a:prstGeom prst="roundRect">
            <a:avLst>
              <a:gd fmla="val 12903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8"/>
          <p:cNvSpPr/>
          <p:nvPr/>
        </p:nvSpPr>
        <p:spPr>
          <a:xfrm>
            <a:off x="6647688" y="1783080"/>
            <a:ext cx="202082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OpenAlex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8"/>
          <p:cNvSpPr/>
          <p:nvPr/>
        </p:nvSpPr>
        <p:spPr>
          <a:xfrm>
            <a:off x="6629400" y="2487168"/>
            <a:ext cx="347472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1B2430"/>
                </a:solidFill>
              </a:rPr>
              <a:t>Fixing your authorship:</a:t>
            </a:r>
            <a:endParaRPr sz="1600">
              <a:solidFill>
                <a:srgbClr val="1B243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rgbClr val="1B243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Open the author record, compare the works, and correct missing or misassigned records after claiming.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1 · paper assignment checks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Other records still matter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3" name="Google Shape;213;p9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4" name="Google Shape;214;p9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Use them as maintenance points rather than promises of ranking lift.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9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9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217" name="Google Shape;217;p9"/>
          <p:cNvSpPr/>
          <p:nvPr/>
        </p:nvSpPr>
        <p:spPr>
          <a:xfrm>
            <a:off x="914400" y="1600200"/>
            <a:ext cx="2377440" cy="566928"/>
          </a:xfrm>
          <a:prstGeom prst="roundRect">
            <a:avLst>
              <a:gd fmla="val 12903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9"/>
          <p:cNvSpPr/>
          <p:nvPr/>
        </p:nvSpPr>
        <p:spPr>
          <a:xfrm>
            <a:off x="1024128" y="1691640"/>
            <a:ext cx="215798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Google Scholar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9"/>
          <p:cNvSpPr/>
          <p:nvPr/>
        </p:nvSpPr>
        <p:spPr>
          <a:xfrm>
            <a:off x="1051560" y="2304288"/>
            <a:ext cx="2926080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Make the profile public and verify an institutional email for profile search eligibility.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9"/>
          <p:cNvSpPr/>
          <p:nvPr/>
        </p:nvSpPr>
        <p:spPr>
          <a:xfrm>
            <a:off x="4572000" y="1600200"/>
            <a:ext cx="2377440" cy="566928"/>
          </a:xfrm>
          <a:prstGeom prst="roundRect">
            <a:avLst>
              <a:gd fmla="val 12903" name="adj"/>
            </a:avLst>
          </a:prstGeom>
          <a:solidFill>
            <a:srgbClr val="F3F4F6"/>
          </a:solidFill>
          <a:ln cap="flat" cmpd="sng" w="12700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4681728" y="1691640"/>
            <a:ext cx="215798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Institution / lab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4709160" y="2304288"/>
            <a:ext cx="2743200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Keep a stable page that points to the current website and publication list.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8229600" y="1600200"/>
            <a:ext cx="2103120" cy="566928"/>
          </a:xfrm>
          <a:prstGeom prst="roundRect">
            <a:avLst>
              <a:gd fmla="val 12903" name="adj"/>
            </a:avLst>
          </a:prstGeom>
          <a:solidFill>
            <a:srgbClr val="EDF6EF"/>
          </a:solidFill>
          <a:ln cap="flat" cmpd="sng" w="12700">
            <a:solidFill>
              <a:srgbClr val="EDF6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8339328" y="1691640"/>
            <a:ext cx="188366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7A4E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387A4E"/>
                </a:solidFill>
                <a:latin typeface="Arial"/>
                <a:ea typeface="Arial"/>
                <a:cs typeface="Arial"/>
                <a:sym typeface="Arial"/>
              </a:rPr>
              <a:t>Repository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9"/>
          <p:cNvSpPr/>
          <p:nvPr/>
        </p:nvSpPr>
        <p:spPr>
          <a:xfrm>
            <a:off x="8366760" y="2304288"/>
            <a:ext cx="2743200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Deposit permitted versions, data, or software where the field expects them.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960120" y="4434840"/>
            <a:ext cx="44805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200"/>
              <a:buFont typeface="Arial"/>
              <a:buNone/>
            </a:pPr>
            <a:r>
              <a:rPr b="1" lang="en-US" sz="22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These records make the public trail easier to audit.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9"/>
          <p:cNvSpPr/>
          <p:nvPr/>
        </p:nvSpPr>
        <p:spPr>
          <a:xfrm>
            <a:off x="5577840" y="4425696"/>
            <a:ext cx="48920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The rule is boring but useful: keep the same version story across the paper page, author profile, repository, and CV.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9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9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1 · maintenance records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0"/>
          <p:cNvSpPr txBox="1"/>
          <p:nvPr/>
        </p:nvSpPr>
        <p:spPr>
          <a:xfrm>
            <a:off x="685800" y="411480"/>
            <a:ext cx="106984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Lab checkpoint: profiles and profile loop</a:t>
            </a:r>
            <a:endParaRPr/>
          </a:p>
        </p:txBody>
      </p:sp>
      <p:sp>
        <p:nvSpPr>
          <p:cNvPr id="235" name="Google Shape;235;p10"/>
          <p:cNvSpPr txBox="1"/>
          <p:nvPr/>
        </p:nvSpPr>
        <p:spPr>
          <a:xfrm>
            <a:off x="713232" y="960120"/>
            <a:ext cx="98755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Switch to the lab for 10 minutes. Resolve the tasks you can and skip the rest for now.</a:t>
            </a:r>
            <a:endParaRPr/>
          </a:p>
        </p:txBody>
      </p:sp>
      <p:cxnSp>
        <p:nvCxnSpPr>
          <p:cNvPr id="236" name="Google Shape;236;p10"/>
          <p:cNvCxnSpPr/>
          <p:nvPr/>
        </p:nvCxnSpPr>
        <p:spPr>
          <a:xfrm rot="10800000">
            <a:off x="2606039" y="1458468"/>
            <a:ext cx="182881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37" name="Google Shape;237;p10"/>
          <p:cNvCxnSpPr/>
          <p:nvPr/>
        </p:nvCxnSpPr>
        <p:spPr>
          <a:xfrm rot="10800000">
            <a:off x="3749039" y="1458468"/>
            <a:ext cx="182881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38" name="Google Shape;238;p10"/>
          <p:cNvCxnSpPr/>
          <p:nvPr/>
        </p:nvCxnSpPr>
        <p:spPr>
          <a:xfrm rot="10800000">
            <a:off x="4892040" y="1458468"/>
            <a:ext cx="182880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39" name="Google Shape;239;p10"/>
          <p:cNvCxnSpPr/>
          <p:nvPr/>
        </p:nvCxnSpPr>
        <p:spPr>
          <a:xfrm rot="10800000">
            <a:off x="6035040" y="1458468"/>
            <a:ext cx="182880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40" name="Google Shape;240;p10"/>
          <p:cNvCxnSpPr/>
          <p:nvPr/>
        </p:nvCxnSpPr>
        <p:spPr>
          <a:xfrm rot="10800000">
            <a:off x="7178040" y="1458468"/>
            <a:ext cx="182880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41" name="Google Shape;241;p10"/>
          <p:cNvCxnSpPr/>
          <p:nvPr/>
        </p:nvCxnSpPr>
        <p:spPr>
          <a:xfrm rot="10800000">
            <a:off x="8321040" y="1458468"/>
            <a:ext cx="182879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42" name="Google Shape;242;p10">
            <a:hlinkClick r:id="rId3"/>
          </p:cNvPr>
          <p:cNvSpPr/>
          <p:nvPr/>
        </p:nvSpPr>
        <p:spPr>
          <a:xfrm>
            <a:off x="1463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1. Profiles</a:t>
            </a:r>
            <a:endParaRPr/>
          </a:p>
        </p:txBody>
      </p:sp>
      <p:sp>
        <p:nvSpPr>
          <p:cNvPr id="243" name="Google Shape;243;p10">
            <a:hlinkClick r:id="rId4"/>
          </p:cNvPr>
          <p:cNvSpPr/>
          <p:nvPr/>
        </p:nvSpPr>
        <p:spPr>
          <a:xfrm>
            <a:off x="2606039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2. Loop</a:t>
            </a:r>
            <a:endParaRPr/>
          </a:p>
        </p:txBody>
      </p:sp>
      <p:sp>
        <p:nvSpPr>
          <p:cNvPr id="244" name="Google Shape;244;p10">
            <a:hlinkClick r:id="rId5"/>
          </p:cNvPr>
          <p:cNvSpPr/>
          <p:nvPr/>
        </p:nvSpPr>
        <p:spPr>
          <a:xfrm>
            <a:off x="3749039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19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3. Crawl</a:t>
            </a:r>
            <a:endParaRPr/>
          </a:p>
        </p:txBody>
      </p:sp>
      <p:sp>
        <p:nvSpPr>
          <p:cNvPr id="245" name="Google Shape;245;p10">
            <a:hlinkClick r:id="rId6"/>
          </p:cNvPr>
          <p:cNvSpPr/>
          <p:nvPr/>
        </p:nvSpPr>
        <p:spPr>
          <a:xfrm>
            <a:off x="4892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19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4. Bots</a:t>
            </a:r>
            <a:endParaRPr/>
          </a:p>
        </p:txBody>
      </p:sp>
      <p:sp>
        <p:nvSpPr>
          <p:cNvPr id="246" name="Google Shape;246;p10">
            <a:hlinkClick r:id="rId7"/>
          </p:cNvPr>
          <p:cNvSpPr/>
          <p:nvPr/>
        </p:nvSpPr>
        <p:spPr>
          <a:xfrm>
            <a:off x="6035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19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5. Ideas</a:t>
            </a:r>
            <a:endParaRPr/>
          </a:p>
        </p:txBody>
      </p:sp>
      <p:sp>
        <p:nvSpPr>
          <p:cNvPr id="247" name="Google Shape;247;p10">
            <a:hlinkClick r:id="rId8"/>
          </p:cNvPr>
          <p:cNvSpPr/>
          <p:nvPr/>
        </p:nvSpPr>
        <p:spPr>
          <a:xfrm>
            <a:off x="7178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19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6. Test</a:t>
            </a:r>
            <a:endParaRPr/>
          </a:p>
        </p:txBody>
      </p:sp>
      <p:sp>
        <p:nvSpPr>
          <p:cNvPr id="248" name="Google Shape;248;p10">
            <a:hlinkClick r:id="rId9"/>
          </p:cNvPr>
          <p:cNvSpPr/>
          <p:nvPr/>
        </p:nvSpPr>
        <p:spPr>
          <a:xfrm>
            <a:off x="8321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19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7. Maintain</a:t>
            </a:r>
            <a:endParaRPr/>
          </a:p>
        </p:txBody>
      </p:sp>
      <p:sp>
        <p:nvSpPr>
          <p:cNvPr id="249" name="Google Shape;249;p10"/>
          <p:cNvSpPr txBox="1"/>
          <p:nvPr/>
        </p:nvSpPr>
        <p:spPr>
          <a:xfrm>
            <a:off x="777240" y="2148840"/>
            <a:ext cx="21945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Do now</a:t>
            </a:r>
            <a:endParaRPr/>
          </a:p>
        </p:txBody>
      </p:sp>
      <p:sp>
        <p:nvSpPr>
          <p:cNvPr id="250" name="Google Shape;250;p10"/>
          <p:cNvSpPr/>
          <p:nvPr/>
        </p:nvSpPr>
        <p:spPr>
          <a:xfrm>
            <a:off x="777240" y="2633472"/>
            <a:ext cx="7498079" cy="51206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Enter only the identifiers you want to use during the lab.</a:t>
            </a:r>
            <a:endParaRPr/>
          </a:p>
        </p:txBody>
      </p:sp>
      <p:sp>
        <p:nvSpPr>
          <p:cNvPr id="251" name="Google Shape;251;p10"/>
          <p:cNvSpPr/>
          <p:nvPr/>
        </p:nvSpPr>
        <p:spPr>
          <a:xfrm>
            <a:off x="777240" y="3291839"/>
            <a:ext cx="7498079" cy="51206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Station 1: check one author profile from a signed-out public view.</a:t>
            </a:r>
            <a:endParaRPr/>
          </a:p>
        </p:txBody>
      </p:sp>
      <p:sp>
        <p:nvSpPr>
          <p:cNvPr id="252" name="Google Shape;252;p10"/>
          <p:cNvSpPr/>
          <p:nvPr/>
        </p:nvSpPr>
        <p:spPr>
          <a:xfrm>
            <a:off x="777240" y="3950207"/>
            <a:ext cx="7498079" cy="512064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Station 2: verify that your website and profile records point to each other.</a:t>
            </a:r>
            <a:endParaRPr/>
          </a:p>
        </p:txBody>
      </p:sp>
      <p:sp>
        <p:nvSpPr>
          <p:cNvPr id="253" name="Google Shape;253;p10"/>
          <p:cNvSpPr txBox="1"/>
          <p:nvPr/>
        </p:nvSpPr>
        <p:spPr>
          <a:xfrm>
            <a:off x="868680" y="5532120"/>
            <a:ext cx="6858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Skip anything you do not have yet. The lab should produce next steps, not homework guilt.</a:t>
            </a:r>
            <a:endParaRPr/>
          </a:p>
        </p:txBody>
      </p:sp>
      <p:sp>
        <p:nvSpPr>
          <p:cNvPr id="254" name="Google Shape;254;p10">
            <a:hlinkClick r:id="rId10"/>
          </p:cNvPr>
          <p:cNvSpPr/>
          <p:nvPr/>
        </p:nvSpPr>
        <p:spPr>
          <a:xfrm>
            <a:off x="8823960" y="2606040"/>
            <a:ext cx="2148840" cy="502920"/>
          </a:xfrm>
          <a:prstGeom prst="roundRect">
            <a:avLst>
              <a:gd fmla="val 16667" name="adj"/>
            </a:avLst>
          </a:prstGeom>
          <a:solidFill>
            <a:srgbClr val="1B2430"/>
          </a:solidFill>
          <a:ln cap="flat" cmpd="sng" w="15225">
            <a:solidFill>
              <a:srgbClr val="1B243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Open the lab</a:t>
            </a:r>
            <a:endParaRPr/>
          </a:p>
        </p:txBody>
      </p:sp>
      <p:pic>
        <p:nvPicPr>
          <p:cNvPr descr="research_lab_qr.png" id="255" name="Google Shape;255;p1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354312" y="3310128"/>
            <a:ext cx="1097280" cy="109728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0"/>
          <p:cNvSpPr txBox="1"/>
          <p:nvPr/>
        </p:nvSpPr>
        <p:spPr>
          <a:xfrm>
            <a:off x="8302752" y="461772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Keep the lab open in a second window.</a:t>
            </a:r>
            <a:endParaRPr/>
          </a:p>
        </p:txBody>
      </p:sp>
      <p:sp>
        <p:nvSpPr>
          <p:cNvPr id="257" name="Google Shape;257;p10"/>
          <p:cNvSpPr txBox="1"/>
          <p:nvPr/>
        </p:nvSpPr>
        <p:spPr>
          <a:xfrm>
            <a:off x="685800" y="6428232"/>
            <a:ext cx="48463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/>
          </a:p>
        </p:txBody>
      </p:sp>
      <p:sp>
        <p:nvSpPr>
          <p:cNvPr id="258" name="Google Shape;258;p10"/>
          <p:cNvSpPr txBox="1"/>
          <p:nvPr/>
        </p:nvSpPr>
        <p:spPr>
          <a:xfrm>
            <a:off x="11292840" y="6428232"/>
            <a:ext cx="3200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1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The website is the place readers land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5" name="Google Shape;265;p11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6" name="Google Shape;266;p11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A public profile gets someone to the site. The site explains what they found.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1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1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pic>
        <p:nvPicPr>
          <p:cNvPr descr="/mnt/data/research_media/ppt/media/image1.jpg" id="269" name="Google Shape;269;p11"/>
          <p:cNvPicPr preferRelativeResize="0"/>
          <p:nvPr/>
        </p:nvPicPr>
        <p:blipFill rotWithShape="1">
          <a:blip r:embed="rId3">
            <a:alphaModFix/>
          </a:blip>
          <a:srcRect b="0" l="6445" r="6445" t="0"/>
          <a:stretch/>
        </p:blipFill>
        <p:spPr>
          <a:xfrm>
            <a:off x="9006840" y="1508760"/>
            <a:ext cx="128016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1"/>
          <p:cNvSpPr/>
          <p:nvPr/>
        </p:nvSpPr>
        <p:spPr>
          <a:xfrm>
            <a:off x="868680" y="1600200"/>
            <a:ext cx="2148840" cy="475488"/>
          </a:xfrm>
          <a:prstGeom prst="roundRect">
            <a:avLst>
              <a:gd fmla="val 15385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1"/>
          <p:cNvSpPr/>
          <p:nvPr/>
        </p:nvSpPr>
        <p:spPr>
          <a:xfrm>
            <a:off x="978408" y="1691640"/>
            <a:ext cx="1929384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Homepage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1"/>
          <p:cNvSpPr/>
          <p:nvPr/>
        </p:nvSpPr>
        <p:spPr>
          <a:xfrm>
            <a:off x="3566160" y="1600200"/>
            <a:ext cx="2148840" cy="475488"/>
          </a:xfrm>
          <a:prstGeom prst="roundRect">
            <a:avLst>
              <a:gd fmla="val 15385" name="adj"/>
            </a:avLst>
          </a:prstGeom>
          <a:solidFill>
            <a:srgbClr val="F3F4F6"/>
          </a:solidFill>
          <a:ln cap="flat" cmpd="sng" w="12700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1"/>
          <p:cNvSpPr/>
          <p:nvPr/>
        </p:nvSpPr>
        <p:spPr>
          <a:xfrm>
            <a:off x="3675888" y="1691640"/>
            <a:ext cx="1929384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Publications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1"/>
          <p:cNvSpPr/>
          <p:nvPr/>
        </p:nvSpPr>
        <p:spPr>
          <a:xfrm>
            <a:off x="6263640" y="1600200"/>
            <a:ext cx="2148840" cy="475488"/>
          </a:xfrm>
          <a:prstGeom prst="roundRect">
            <a:avLst>
              <a:gd fmla="val 15385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1"/>
          <p:cNvSpPr/>
          <p:nvPr/>
        </p:nvSpPr>
        <p:spPr>
          <a:xfrm>
            <a:off x="6373368" y="1691640"/>
            <a:ext cx="1929384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Concepts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1"/>
          <p:cNvSpPr/>
          <p:nvPr/>
        </p:nvSpPr>
        <p:spPr>
          <a:xfrm>
            <a:off x="8961120" y="3017520"/>
            <a:ext cx="1737360" cy="475488"/>
          </a:xfrm>
          <a:prstGeom prst="roundRect">
            <a:avLst>
              <a:gd fmla="val 15385" name="adj"/>
            </a:avLst>
          </a:prstGeom>
          <a:solidFill>
            <a:srgbClr val="EDF6EF"/>
          </a:solidFill>
          <a:ln cap="flat" cmpd="sng" w="12700">
            <a:solidFill>
              <a:srgbClr val="EDF6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1"/>
          <p:cNvSpPr/>
          <p:nvPr/>
        </p:nvSpPr>
        <p:spPr>
          <a:xfrm>
            <a:off x="9070848" y="3108960"/>
            <a:ext cx="1517904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7A4E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387A4E"/>
                </a:solidFill>
                <a:latin typeface="Arial"/>
                <a:ea typeface="Arial"/>
                <a:cs typeface="Arial"/>
                <a:sym typeface="Arial"/>
              </a:rPr>
              <a:t>Profiles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8" name="Google Shape;278;p11"/>
          <p:cNvCxnSpPr/>
          <p:nvPr/>
        </p:nvCxnSpPr>
        <p:spPr>
          <a:xfrm>
            <a:off x="3063240" y="1837944"/>
            <a:ext cx="457200" cy="0"/>
          </a:xfrm>
          <a:prstGeom prst="straightConnector1">
            <a:avLst/>
          </a:prstGeom>
          <a:noFill/>
          <a:ln cap="flat" cmpd="sng" w="15225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9" name="Google Shape;279;p11"/>
          <p:cNvCxnSpPr/>
          <p:nvPr/>
        </p:nvCxnSpPr>
        <p:spPr>
          <a:xfrm>
            <a:off x="5733288" y="1837944"/>
            <a:ext cx="502920" cy="0"/>
          </a:xfrm>
          <a:prstGeom prst="straightConnector1">
            <a:avLst/>
          </a:prstGeom>
          <a:noFill/>
          <a:ln cap="flat" cmpd="sng" w="15225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80" name="Google Shape;280;p11"/>
          <p:cNvCxnSpPr/>
          <p:nvPr/>
        </p:nvCxnSpPr>
        <p:spPr>
          <a:xfrm>
            <a:off x="8439912" y="1837944"/>
            <a:ext cx="493776" cy="1115568"/>
          </a:xfrm>
          <a:prstGeom prst="straightConnector1">
            <a:avLst/>
          </a:prstGeom>
          <a:noFill/>
          <a:ln cap="flat" cmpd="sng" w="15225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81" name="Google Shape;281;p11"/>
          <p:cNvSpPr/>
          <p:nvPr/>
        </p:nvSpPr>
        <p:spPr>
          <a:xfrm>
            <a:off x="868675" y="4005077"/>
            <a:ext cx="6537900" cy="1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On my website, the homepage gives the research area, the publication pages identify the evidence, and the concept pages explain the ideas behind the papers.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1"/>
          <p:cNvSpPr/>
          <p:nvPr/>
        </p:nvSpPr>
        <p:spPr>
          <a:xfrm>
            <a:off x="8458200" y="4572000"/>
            <a:ext cx="2011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The footer closes the loop back to public author records.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1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1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2 · website as landing place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2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Crawling, indexing, and use are separate checks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1" name="Google Shape;291;p12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2" name="Google Shape;292;p12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A sitemap helps discovery. Indexing and generated use still have to be checked.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2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2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295" name="Google Shape;295;p12"/>
          <p:cNvSpPr/>
          <p:nvPr/>
        </p:nvSpPr>
        <p:spPr>
          <a:xfrm>
            <a:off x="868680" y="1828800"/>
            <a:ext cx="2194560" cy="658368"/>
          </a:xfrm>
          <a:prstGeom prst="roundRect">
            <a:avLst>
              <a:gd fmla="val 11111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2"/>
          <p:cNvSpPr/>
          <p:nvPr/>
        </p:nvSpPr>
        <p:spPr>
          <a:xfrm>
            <a:off x="978408" y="1920240"/>
            <a:ext cx="1975104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Can it be reached?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2"/>
          <p:cNvSpPr/>
          <p:nvPr/>
        </p:nvSpPr>
        <p:spPr>
          <a:xfrm>
            <a:off x="3703320" y="1828800"/>
            <a:ext cx="2194560" cy="658368"/>
          </a:xfrm>
          <a:prstGeom prst="roundRect">
            <a:avLst>
              <a:gd fmla="val 11111" name="adj"/>
            </a:avLst>
          </a:prstGeom>
          <a:solidFill>
            <a:srgbClr val="F3F4F6"/>
          </a:solidFill>
          <a:ln cap="flat" cmpd="sng" w="12700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2"/>
          <p:cNvSpPr/>
          <p:nvPr/>
        </p:nvSpPr>
        <p:spPr>
          <a:xfrm>
            <a:off x="3813048" y="1920240"/>
            <a:ext cx="1975104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Can it be indexed?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2"/>
          <p:cNvSpPr/>
          <p:nvPr/>
        </p:nvSpPr>
        <p:spPr>
          <a:xfrm>
            <a:off x="6537960" y="1828800"/>
            <a:ext cx="2331720" cy="658368"/>
          </a:xfrm>
          <a:prstGeom prst="roundRect">
            <a:avLst>
              <a:gd fmla="val 11111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2"/>
          <p:cNvSpPr/>
          <p:nvPr/>
        </p:nvSpPr>
        <p:spPr>
          <a:xfrm>
            <a:off x="6647688" y="1920240"/>
            <a:ext cx="2112264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Can it be understood?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2"/>
          <p:cNvSpPr/>
          <p:nvPr/>
        </p:nvSpPr>
        <p:spPr>
          <a:xfrm>
            <a:off x="9646920" y="1828800"/>
            <a:ext cx="1600200" cy="658368"/>
          </a:xfrm>
          <a:prstGeom prst="roundRect">
            <a:avLst>
              <a:gd fmla="val 11111" name="adj"/>
            </a:avLst>
          </a:prstGeom>
          <a:solidFill>
            <a:srgbClr val="EDF6EF"/>
          </a:solidFill>
          <a:ln cap="flat" cmpd="sng" w="12700">
            <a:solidFill>
              <a:srgbClr val="EDF6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2"/>
          <p:cNvSpPr/>
          <p:nvPr/>
        </p:nvSpPr>
        <p:spPr>
          <a:xfrm>
            <a:off x="9756648" y="1920240"/>
            <a:ext cx="1380744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7A4E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387A4E"/>
                </a:solidFill>
                <a:latin typeface="Arial"/>
                <a:ea typeface="Arial"/>
                <a:cs typeface="Arial"/>
                <a:sym typeface="Arial"/>
              </a:rPr>
              <a:t>Can I verify it?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3" name="Google Shape;303;p12"/>
          <p:cNvCxnSpPr/>
          <p:nvPr/>
        </p:nvCxnSpPr>
        <p:spPr>
          <a:xfrm>
            <a:off x="3090672" y="2157984"/>
            <a:ext cx="585216" cy="0"/>
          </a:xfrm>
          <a:prstGeom prst="straightConnector1">
            <a:avLst/>
          </a:prstGeom>
          <a:noFill/>
          <a:ln cap="flat" cmpd="sng" w="1650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04" name="Google Shape;304;p12"/>
          <p:cNvCxnSpPr/>
          <p:nvPr/>
        </p:nvCxnSpPr>
        <p:spPr>
          <a:xfrm>
            <a:off x="5943600" y="2157984"/>
            <a:ext cx="548640" cy="0"/>
          </a:xfrm>
          <a:prstGeom prst="straightConnector1">
            <a:avLst/>
          </a:prstGeom>
          <a:noFill/>
          <a:ln cap="flat" cmpd="sng" w="1650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05" name="Google Shape;305;p12"/>
          <p:cNvCxnSpPr/>
          <p:nvPr/>
        </p:nvCxnSpPr>
        <p:spPr>
          <a:xfrm>
            <a:off x="8915400" y="2157984"/>
            <a:ext cx="704088" cy="0"/>
          </a:xfrm>
          <a:prstGeom prst="straightConnector1">
            <a:avLst/>
          </a:prstGeom>
          <a:noFill/>
          <a:ln cap="flat" cmpd="sng" w="1650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06" name="Google Shape;306;p12"/>
          <p:cNvSpPr/>
          <p:nvPr/>
        </p:nvSpPr>
        <p:spPr>
          <a:xfrm>
            <a:off x="960120" y="3246120"/>
            <a:ext cx="48006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Check stable URLs, crawlable links, robots rules, accidental noindex directives, and the sitemap.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2"/>
          <p:cNvSpPr/>
          <p:nvPr/>
        </p:nvSpPr>
        <p:spPr>
          <a:xfrm>
            <a:off x="6400800" y="3246120"/>
            <a:ext cx="43891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Search Console turns this into a maintenance task: inspect representative URLs, submit the sitemap, and read the indexing reports.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2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2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3 · crawling and indexing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3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robots.txt belongs with the bot-access decision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6" name="Google Shape;316;p13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7" name="Google Shape;317;p13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It tells crawlers what they may fetch. It does not make a public page private.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3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3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320" name="Google Shape;320;p13"/>
          <p:cNvSpPr/>
          <p:nvPr/>
        </p:nvSpPr>
        <p:spPr>
          <a:xfrm>
            <a:off x="914400" y="1627632"/>
            <a:ext cx="1828800" cy="658368"/>
          </a:xfrm>
          <a:prstGeom prst="roundRect">
            <a:avLst>
              <a:gd fmla="val 11111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3"/>
          <p:cNvSpPr/>
          <p:nvPr/>
        </p:nvSpPr>
        <p:spPr>
          <a:xfrm>
            <a:off x="1024128" y="1719072"/>
            <a:ext cx="1609344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robots.txt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2" name="Google Shape;322;p13"/>
          <p:cNvCxnSpPr/>
          <p:nvPr/>
        </p:nvCxnSpPr>
        <p:spPr>
          <a:xfrm>
            <a:off x="2788920" y="1956816"/>
            <a:ext cx="914400" cy="0"/>
          </a:xfrm>
          <a:prstGeom prst="straightConnector1">
            <a:avLst/>
          </a:prstGeom>
          <a:noFill/>
          <a:ln cap="flat" cmpd="sng" w="17775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23" name="Google Shape;323;p13"/>
          <p:cNvSpPr/>
          <p:nvPr/>
        </p:nvSpPr>
        <p:spPr>
          <a:xfrm>
            <a:off x="3794760" y="1627632"/>
            <a:ext cx="2057400" cy="658368"/>
          </a:xfrm>
          <a:prstGeom prst="roundRect">
            <a:avLst>
              <a:gd fmla="val 11111" name="adj"/>
            </a:avLst>
          </a:prstGeom>
          <a:solidFill>
            <a:srgbClr val="F3F4F6"/>
          </a:solidFill>
          <a:ln cap="flat" cmpd="sng" w="12700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3"/>
          <p:cNvSpPr/>
          <p:nvPr/>
        </p:nvSpPr>
        <p:spPr>
          <a:xfrm>
            <a:off x="3904488" y="1719072"/>
            <a:ext cx="1837944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crawler request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5" name="Google Shape;325;p13"/>
          <p:cNvCxnSpPr/>
          <p:nvPr/>
        </p:nvCxnSpPr>
        <p:spPr>
          <a:xfrm>
            <a:off x="5897880" y="1956816"/>
            <a:ext cx="914400" cy="0"/>
          </a:xfrm>
          <a:prstGeom prst="straightConnector1">
            <a:avLst/>
          </a:prstGeom>
          <a:noFill/>
          <a:ln cap="flat" cmpd="sng" w="17775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26" name="Google Shape;326;p13"/>
          <p:cNvSpPr/>
          <p:nvPr/>
        </p:nvSpPr>
        <p:spPr>
          <a:xfrm>
            <a:off x="6903720" y="1627632"/>
            <a:ext cx="2011680" cy="658368"/>
          </a:xfrm>
          <a:prstGeom prst="roundRect">
            <a:avLst>
              <a:gd fmla="val 11111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3"/>
          <p:cNvSpPr/>
          <p:nvPr/>
        </p:nvSpPr>
        <p:spPr>
          <a:xfrm>
            <a:off x="7013448" y="1719072"/>
            <a:ext cx="1792224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allow / disallow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8" name="Google Shape;328;p13"/>
          <p:cNvCxnSpPr/>
          <p:nvPr/>
        </p:nvCxnSpPr>
        <p:spPr>
          <a:xfrm>
            <a:off x="8961120" y="1956816"/>
            <a:ext cx="914400" cy="0"/>
          </a:xfrm>
          <a:prstGeom prst="straightConnector1">
            <a:avLst/>
          </a:prstGeom>
          <a:noFill/>
          <a:ln cap="flat" cmpd="sng" w="17775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29" name="Google Shape;329;p13"/>
          <p:cNvSpPr/>
          <p:nvPr/>
        </p:nvSpPr>
        <p:spPr>
          <a:xfrm>
            <a:off x="9966960" y="1627632"/>
            <a:ext cx="1417320" cy="658368"/>
          </a:xfrm>
          <a:prstGeom prst="roundRect">
            <a:avLst>
              <a:gd fmla="val 11111" name="adj"/>
            </a:avLst>
          </a:prstGeom>
          <a:solidFill>
            <a:srgbClr val="EDF6EF"/>
          </a:solidFill>
          <a:ln cap="flat" cmpd="sng" w="12700">
            <a:solidFill>
              <a:srgbClr val="EDF6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3"/>
          <p:cNvSpPr/>
          <p:nvPr/>
        </p:nvSpPr>
        <p:spPr>
          <a:xfrm>
            <a:off x="10076688" y="1719072"/>
            <a:ext cx="1197864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7A4E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387A4E"/>
                </a:solidFill>
                <a:latin typeface="Arial"/>
                <a:ea typeface="Arial"/>
                <a:cs typeface="Arial"/>
                <a:sym typeface="Arial"/>
              </a:rPr>
              <a:t>fetch decision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3"/>
          <p:cNvSpPr/>
          <p:nvPr/>
        </p:nvSpPr>
        <p:spPr>
          <a:xfrm>
            <a:off x="960120" y="3154680"/>
            <a:ext cx="44805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100"/>
              <a:buFont typeface="Arial"/>
              <a:buNone/>
            </a:pPr>
            <a:r>
              <a:rPr b="1" lang="en-US" sz="21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Use robots.txt to manage crawler access and point to sitemaps.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3"/>
          <p:cNvSpPr/>
          <p:nvPr/>
        </p:nvSpPr>
        <p:spPr>
          <a:xfrm>
            <a:off x="5943600" y="3154680"/>
            <a:ext cx="46634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900"/>
              <a:buFont typeface="Arial"/>
              <a:buNone/>
            </a:pPr>
            <a:r>
              <a:rPr lang="en-US" sz="19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Use noindex or access control when the goal is to keep a page out of search results or away from readers.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3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3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3 · robots.txt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4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AI bots are separate access choices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1" name="Google Shape;341;p14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2" name="Google Shape;342;p14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Search visibility, model training, and user-requested visits are not the same decision.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4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4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345" name="Google Shape;345;p14"/>
          <p:cNvSpPr/>
          <p:nvPr/>
        </p:nvSpPr>
        <p:spPr>
          <a:xfrm>
            <a:off x="868680" y="1600200"/>
            <a:ext cx="2103120" cy="502920"/>
          </a:xfrm>
          <a:prstGeom prst="roundRect">
            <a:avLst>
              <a:gd fmla="val 14545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4"/>
          <p:cNvSpPr/>
          <p:nvPr/>
        </p:nvSpPr>
        <p:spPr>
          <a:xfrm>
            <a:off x="978408" y="1691640"/>
            <a:ext cx="1883664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OAI-SearchBot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4"/>
          <p:cNvSpPr/>
          <p:nvPr/>
        </p:nvSpPr>
        <p:spPr>
          <a:xfrm>
            <a:off x="3246120" y="1664208"/>
            <a:ext cx="2971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Discovery for ChatGPT search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4"/>
          <p:cNvSpPr/>
          <p:nvPr/>
        </p:nvSpPr>
        <p:spPr>
          <a:xfrm>
            <a:off x="6949440" y="1664208"/>
            <a:ext cx="3474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Allow if search visibility is wanted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4"/>
          <p:cNvSpPr/>
          <p:nvPr/>
        </p:nvSpPr>
        <p:spPr>
          <a:xfrm>
            <a:off x="868680" y="2715768"/>
            <a:ext cx="2103120" cy="502920"/>
          </a:xfrm>
          <a:prstGeom prst="roundRect">
            <a:avLst>
              <a:gd fmla="val 14545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4"/>
          <p:cNvSpPr/>
          <p:nvPr/>
        </p:nvSpPr>
        <p:spPr>
          <a:xfrm>
            <a:off x="978408" y="2807208"/>
            <a:ext cx="1883664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GPTBot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4"/>
          <p:cNvSpPr/>
          <p:nvPr/>
        </p:nvSpPr>
        <p:spPr>
          <a:xfrm>
            <a:off x="3246120" y="2779776"/>
            <a:ext cx="2971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Potential use in model training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4"/>
          <p:cNvSpPr/>
          <p:nvPr/>
        </p:nvSpPr>
        <p:spPr>
          <a:xfrm>
            <a:off x="6949440" y="2779776"/>
            <a:ext cx="3474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Choose training permission separately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14"/>
          <p:cNvSpPr/>
          <p:nvPr/>
        </p:nvSpPr>
        <p:spPr>
          <a:xfrm>
            <a:off x="868680" y="3831336"/>
            <a:ext cx="2103120" cy="502920"/>
          </a:xfrm>
          <a:prstGeom prst="roundRect">
            <a:avLst>
              <a:gd fmla="val 14545" name="adj"/>
            </a:avLst>
          </a:prstGeom>
          <a:solidFill>
            <a:srgbClr val="EDF6EF"/>
          </a:solidFill>
          <a:ln cap="flat" cmpd="sng" w="12700">
            <a:solidFill>
              <a:srgbClr val="EDF6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4"/>
          <p:cNvSpPr/>
          <p:nvPr/>
        </p:nvSpPr>
        <p:spPr>
          <a:xfrm>
            <a:off x="978408" y="3922776"/>
            <a:ext cx="1883664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7A4E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387A4E"/>
                </a:solidFill>
                <a:latin typeface="Arial"/>
                <a:ea typeface="Arial"/>
                <a:cs typeface="Arial"/>
                <a:sym typeface="Arial"/>
              </a:rPr>
              <a:t>ChatGPT-User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4"/>
          <p:cNvSpPr/>
          <p:nvPr/>
        </p:nvSpPr>
        <p:spPr>
          <a:xfrm>
            <a:off x="3246120" y="3895344"/>
            <a:ext cx="2971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A visit initiated by a user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4"/>
          <p:cNvSpPr/>
          <p:nvPr/>
        </p:nvSpPr>
        <p:spPr>
          <a:xfrm>
            <a:off x="6949440" y="3895344"/>
            <a:ext cx="3474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Understand how requested visits work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4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14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4 · AI bot access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5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Webmaster tools turn discovery into a checkable workflow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5" name="Google Shape;365;p15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6" name="Google Shape;366;p15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Verify the site, submit the sitemap, inspect the pages that matter.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5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5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369" name="Google Shape;369;p15"/>
          <p:cNvSpPr/>
          <p:nvPr/>
        </p:nvSpPr>
        <p:spPr>
          <a:xfrm>
            <a:off x="982970" y="2776565"/>
            <a:ext cx="2148900" cy="640200"/>
          </a:xfrm>
          <a:prstGeom prst="roundRect">
            <a:avLst>
              <a:gd fmla="val 11429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5"/>
          <p:cNvSpPr/>
          <p:nvPr/>
        </p:nvSpPr>
        <p:spPr>
          <a:xfrm>
            <a:off x="1092698" y="2868005"/>
            <a:ext cx="1929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Verify property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15"/>
          <p:cNvSpPr/>
          <p:nvPr/>
        </p:nvSpPr>
        <p:spPr>
          <a:xfrm>
            <a:off x="3909050" y="2776565"/>
            <a:ext cx="2148900" cy="640200"/>
          </a:xfrm>
          <a:prstGeom prst="roundRect">
            <a:avLst>
              <a:gd fmla="val 11429" name="adj"/>
            </a:avLst>
          </a:prstGeom>
          <a:solidFill>
            <a:srgbClr val="F3F4F6"/>
          </a:solidFill>
          <a:ln cap="flat" cmpd="sng" w="12700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15"/>
          <p:cNvSpPr/>
          <p:nvPr/>
        </p:nvSpPr>
        <p:spPr>
          <a:xfrm>
            <a:off x="4018778" y="2868005"/>
            <a:ext cx="1929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Submit sitemap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15"/>
          <p:cNvSpPr/>
          <p:nvPr/>
        </p:nvSpPr>
        <p:spPr>
          <a:xfrm>
            <a:off x="6835130" y="2776565"/>
            <a:ext cx="2148900" cy="640200"/>
          </a:xfrm>
          <a:prstGeom prst="roundRect">
            <a:avLst>
              <a:gd fmla="val 11429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15"/>
          <p:cNvSpPr/>
          <p:nvPr/>
        </p:nvSpPr>
        <p:spPr>
          <a:xfrm>
            <a:off x="6944858" y="2868005"/>
            <a:ext cx="1929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Inspect URL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5"/>
          <p:cNvSpPr/>
          <p:nvPr/>
        </p:nvSpPr>
        <p:spPr>
          <a:xfrm>
            <a:off x="9761210" y="2776565"/>
            <a:ext cx="1508700" cy="640200"/>
          </a:xfrm>
          <a:prstGeom prst="roundRect">
            <a:avLst>
              <a:gd fmla="val 11429" name="adj"/>
            </a:avLst>
          </a:prstGeom>
          <a:solidFill>
            <a:srgbClr val="EDF6EF"/>
          </a:solidFill>
          <a:ln cap="flat" cmpd="sng" w="12700">
            <a:solidFill>
              <a:srgbClr val="EDF6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15"/>
          <p:cNvSpPr/>
          <p:nvPr/>
        </p:nvSpPr>
        <p:spPr>
          <a:xfrm>
            <a:off x="9870938" y="2868005"/>
            <a:ext cx="1289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7A4E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387A4E"/>
                </a:solidFill>
                <a:latin typeface="Arial"/>
                <a:ea typeface="Arial"/>
                <a:cs typeface="Arial"/>
                <a:sym typeface="Arial"/>
              </a:rPr>
              <a:t>Read reports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7" name="Google Shape;377;p15"/>
          <p:cNvCxnSpPr/>
          <p:nvPr/>
        </p:nvCxnSpPr>
        <p:spPr>
          <a:xfrm>
            <a:off x="3177530" y="3096605"/>
            <a:ext cx="685800" cy="0"/>
          </a:xfrm>
          <a:prstGeom prst="straightConnector1">
            <a:avLst/>
          </a:prstGeom>
          <a:noFill/>
          <a:ln cap="flat" cmpd="sng" w="1650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78" name="Google Shape;378;p15"/>
          <p:cNvCxnSpPr/>
          <p:nvPr/>
        </p:nvCxnSpPr>
        <p:spPr>
          <a:xfrm>
            <a:off x="6103610" y="3096605"/>
            <a:ext cx="685800" cy="0"/>
          </a:xfrm>
          <a:prstGeom prst="straightConnector1">
            <a:avLst/>
          </a:prstGeom>
          <a:noFill/>
          <a:ln cap="flat" cmpd="sng" w="1650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79" name="Google Shape;379;p15"/>
          <p:cNvCxnSpPr/>
          <p:nvPr/>
        </p:nvCxnSpPr>
        <p:spPr>
          <a:xfrm>
            <a:off x="9029690" y="3096605"/>
            <a:ext cx="685800" cy="0"/>
          </a:xfrm>
          <a:prstGeom prst="straightConnector1">
            <a:avLst/>
          </a:prstGeom>
          <a:noFill/>
          <a:ln cap="flat" cmpd="sng" w="1650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80" name="Google Shape;380;p15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5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3 · webmaster tools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6"/>
          <p:cNvSpPr txBox="1"/>
          <p:nvPr/>
        </p:nvSpPr>
        <p:spPr>
          <a:xfrm>
            <a:off x="685800" y="411480"/>
            <a:ext cx="106984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Lab checkpoint: reachability and bot access</a:t>
            </a:r>
            <a:endParaRPr/>
          </a:p>
        </p:txBody>
      </p:sp>
      <p:sp>
        <p:nvSpPr>
          <p:cNvPr id="387" name="Google Shape;387;p16"/>
          <p:cNvSpPr txBox="1"/>
          <p:nvPr/>
        </p:nvSpPr>
        <p:spPr>
          <a:xfrm>
            <a:off x="713232" y="960120"/>
            <a:ext cx="98755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Switch to the lab for 10 minutes. Resolve the tasks you can and skip the rest for now.</a:t>
            </a:r>
            <a:endParaRPr/>
          </a:p>
        </p:txBody>
      </p:sp>
      <p:cxnSp>
        <p:nvCxnSpPr>
          <p:cNvPr id="388" name="Google Shape;388;p16"/>
          <p:cNvCxnSpPr/>
          <p:nvPr/>
        </p:nvCxnSpPr>
        <p:spPr>
          <a:xfrm rot="10800000">
            <a:off x="2606039" y="1458468"/>
            <a:ext cx="182881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389" name="Google Shape;389;p16"/>
          <p:cNvCxnSpPr/>
          <p:nvPr/>
        </p:nvCxnSpPr>
        <p:spPr>
          <a:xfrm rot="10800000">
            <a:off x="3749039" y="1458468"/>
            <a:ext cx="182881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390" name="Google Shape;390;p16"/>
          <p:cNvCxnSpPr/>
          <p:nvPr/>
        </p:nvCxnSpPr>
        <p:spPr>
          <a:xfrm rot="10800000">
            <a:off x="4892040" y="1458468"/>
            <a:ext cx="182880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391" name="Google Shape;391;p16"/>
          <p:cNvCxnSpPr/>
          <p:nvPr/>
        </p:nvCxnSpPr>
        <p:spPr>
          <a:xfrm rot="10800000">
            <a:off x="6035040" y="1458468"/>
            <a:ext cx="182880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392" name="Google Shape;392;p16"/>
          <p:cNvCxnSpPr/>
          <p:nvPr/>
        </p:nvCxnSpPr>
        <p:spPr>
          <a:xfrm rot="10800000">
            <a:off x="7178040" y="1458468"/>
            <a:ext cx="182880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393" name="Google Shape;393;p16"/>
          <p:cNvCxnSpPr/>
          <p:nvPr/>
        </p:nvCxnSpPr>
        <p:spPr>
          <a:xfrm rot="10800000">
            <a:off x="8321040" y="1458468"/>
            <a:ext cx="182879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394" name="Google Shape;394;p16">
            <a:hlinkClick r:id="rId3"/>
          </p:cNvPr>
          <p:cNvSpPr/>
          <p:nvPr/>
        </p:nvSpPr>
        <p:spPr>
          <a:xfrm>
            <a:off x="1463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2F8F4"/>
          </a:solidFill>
          <a:ln cap="flat" cmpd="sng" w="15225">
            <a:solidFill>
              <a:srgbClr val="2A6B4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2A6B4A"/>
                </a:solidFill>
                <a:latin typeface="Arial"/>
                <a:ea typeface="Arial"/>
                <a:cs typeface="Arial"/>
                <a:sym typeface="Arial"/>
              </a:rPr>
              <a:t>1. Profiles</a:t>
            </a:r>
            <a:endParaRPr/>
          </a:p>
        </p:txBody>
      </p:sp>
      <p:sp>
        <p:nvSpPr>
          <p:cNvPr id="395" name="Google Shape;395;p16">
            <a:hlinkClick r:id="rId4"/>
          </p:cNvPr>
          <p:cNvSpPr/>
          <p:nvPr/>
        </p:nvSpPr>
        <p:spPr>
          <a:xfrm>
            <a:off x="2606039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2F8F4"/>
          </a:solidFill>
          <a:ln cap="flat" cmpd="sng" w="15225">
            <a:solidFill>
              <a:srgbClr val="2A6B4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2A6B4A"/>
                </a:solidFill>
                <a:latin typeface="Arial"/>
                <a:ea typeface="Arial"/>
                <a:cs typeface="Arial"/>
                <a:sym typeface="Arial"/>
              </a:rPr>
              <a:t>2. Loop</a:t>
            </a:r>
            <a:endParaRPr/>
          </a:p>
        </p:txBody>
      </p:sp>
      <p:sp>
        <p:nvSpPr>
          <p:cNvPr id="396" name="Google Shape;396;p16">
            <a:hlinkClick r:id="rId5"/>
          </p:cNvPr>
          <p:cNvSpPr/>
          <p:nvPr/>
        </p:nvSpPr>
        <p:spPr>
          <a:xfrm>
            <a:off x="3749039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3. Crawl</a:t>
            </a:r>
            <a:endParaRPr/>
          </a:p>
        </p:txBody>
      </p:sp>
      <p:sp>
        <p:nvSpPr>
          <p:cNvPr id="397" name="Google Shape;397;p16">
            <a:hlinkClick r:id="rId6"/>
          </p:cNvPr>
          <p:cNvSpPr/>
          <p:nvPr/>
        </p:nvSpPr>
        <p:spPr>
          <a:xfrm>
            <a:off x="4892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4. Bots</a:t>
            </a:r>
            <a:endParaRPr/>
          </a:p>
        </p:txBody>
      </p:sp>
      <p:sp>
        <p:nvSpPr>
          <p:cNvPr id="398" name="Google Shape;398;p16">
            <a:hlinkClick r:id="rId7"/>
          </p:cNvPr>
          <p:cNvSpPr/>
          <p:nvPr/>
        </p:nvSpPr>
        <p:spPr>
          <a:xfrm>
            <a:off x="6035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19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5. Ideas</a:t>
            </a:r>
            <a:endParaRPr/>
          </a:p>
        </p:txBody>
      </p:sp>
      <p:sp>
        <p:nvSpPr>
          <p:cNvPr id="399" name="Google Shape;399;p16">
            <a:hlinkClick r:id="rId8"/>
          </p:cNvPr>
          <p:cNvSpPr/>
          <p:nvPr/>
        </p:nvSpPr>
        <p:spPr>
          <a:xfrm>
            <a:off x="7178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19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6. Test</a:t>
            </a:r>
            <a:endParaRPr/>
          </a:p>
        </p:txBody>
      </p:sp>
      <p:sp>
        <p:nvSpPr>
          <p:cNvPr id="400" name="Google Shape;400;p16">
            <a:hlinkClick r:id="rId9"/>
          </p:cNvPr>
          <p:cNvSpPr/>
          <p:nvPr/>
        </p:nvSpPr>
        <p:spPr>
          <a:xfrm>
            <a:off x="8321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19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7. Maintain</a:t>
            </a:r>
            <a:endParaRPr/>
          </a:p>
        </p:txBody>
      </p:sp>
      <p:sp>
        <p:nvSpPr>
          <p:cNvPr id="401" name="Google Shape;401;p16"/>
          <p:cNvSpPr txBox="1"/>
          <p:nvPr/>
        </p:nvSpPr>
        <p:spPr>
          <a:xfrm>
            <a:off x="777240" y="2148840"/>
            <a:ext cx="21945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Do now</a:t>
            </a:r>
            <a:endParaRPr/>
          </a:p>
        </p:txBody>
      </p:sp>
      <p:sp>
        <p:nvSpPr>
          <p:cNvPr id="402" name="Google Shape;402;p16"/>
          <p:cNvSpPr/>
          <p:nvPr/>
        </p:nvSpPr>
        <p:spPr>
          <a:xfrm>
            <a:off x="777240" y="2633472"/>
            <a:ext cx="7498079" cy="51206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Station 3: check robots.txt, sitemap, noindex, and one important URL.</a:t>
            </a:r>
            <a:endParaRPr/>
          </a:p>
        </p:txBody>
      </p:sp>
      <p:sp>
        <p:nvSpPr>
          <p:cNvPr id="403" name="Google Shape;403;p16"/>
          <p:cNvSpPr/>
          <p:nvPr/>
        </p:nvSpPr>
        <p:spPr>
          <a:xfrm>
            <a:off x="777240" y="3291839"/>
            <a:ext cx="7498079" cy="51206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Station 4: separate search discovery, model training, and user-requested visits.</a:t>
            </a:r>
            <a:endParaRPr/>
          </a:p>
        </p:txBody>
      </p:sp>
      <p:sp>
        <p:nvSpPr>
          <p:cNvPr id="404" name="Google Shape;404;p16"/>
          <p:cNvSpPr/>
          <p:nvPr/>
        </p:nvSpPr>
        <p:spPr>
          <a:xfrm>
            <a:off x="777240" y="3950207"/>
            <a:ext cx="7498079" cy="512064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Record one bot-access decision you would make for your site.</a:t>
            </a:r>
            <a:endParaRPr/>
          </a:p>
        </p:txBody>
      </p:sp>
      <p:sp>
        <p:nvSpPr>
          <p:cNvPr id="405" name="Google Shape;405;p16"/>
          <p:cNvSpPr txBox="1"/>
          <p:nvPr/>
        </p:nvSpPr>
        <p:spPr>
          <a:xfrm>
            <a:off x="868680" y="5532120"/>
            <a:ext cx="6858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robots.txt records crawler access. It does not make public material private.</a:t>
            </a:r>
            <a:endParaRPr/>
          </a:p>
        </p:txBody>
      </p:sp>
      <p:sp>
        <p:nvSpPr>
          <p:cNvPr id="406" name="Google Shape;406;p16">
            <a:hlinkClick r:id="rId10"/>
          </p:cNvPr>
          <p:cNvSpPr/>
          <p:nvPr/>
        </p:nvSpPr>
        <p:spPr>
          <a:xfrm>
            <a:off x="8823960" y="2606040"/>
            <a:ext cx="2148840" cy="502920"/>
          </a:xfrm>
          <a:prstGeom prst="roundRect">
            <a:avLst>
              <a:gd fmla="val 16667" name="adj"/>
            </a:avLst>
          </a:prstGeom>
          <a:solidFill>
            <a:srgbClr val="1B2430"/>
          </a:solidFill>
          <a:ln cap="flat" cmpd="sng" w="15225">
            <a:solidFill>
              <a:srgbClr val="1B243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Open the lab</a:t>
            </a:r>
            <a:endParaRPr/>
          </a:p>
        </p:txBody>
      </p:sp>
      <p:pic>
        <p:nvPicPr>
          <p:cNvPr descr="research_lab_qr.png" id="407" name="Google Shape;407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354312" y="3310128"/>
            <a:ext cx="1097280" cy="109728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16"/>
          <p:cNvSpPr txBox="1"/>
          <p:nvPr/>
        </p:nvSpPr>
        <p:spPr>
          <a:xfrm>
            <a:off x="8302752" y="461772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Keep the lab open in a second window.</a:t>
            </a:r>
            <a:endParaRPr/>
          </a:p>
        </p:txBody>
      </p:sp>
      <p:sp>
        <p:nvSpPr>
          <p:cNvPr id="409" name="Google Shape;409;p16"/>
          <p:cNvSpPr txBox="1"/>
          <p:nvPr/>
        </p:nvSpPr>
        <p:spPr>
          <a:xfrm>
            <a:off x="685800" y="6428232"/>
            <a:ext cx="48463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/>
          </a:p>
        </p:txBody>
      </p:sp>
      <p:sp>
        <p:nvSpPr>
          <p:cNvPr id="410" name="Google Shape;410;p16"/>
          <p:cNvSpPr txBox="1"/>
          <p:nvPr/>
        </p:nvSpPr>
        <p:spPr>
          <a:xfrm>
            <a:off x="11292840" y="6428232"/>
            <a:ext cx="3200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7"/>
          <p:cNvSpPr/>
          <p:nvPr/>
        </p:nvSpPr>
        <p:spPr>
          <a:xfrm>
            <a:off x="685800" y="1691640"/>
            <a:ext cx="54864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3000"/>
              <a:buFont typeface="Georgia"/>
              <a:buNone/>
            </a:pPr>
            <a:r>
              <a:rPr b="1" lang="en-US" sz="30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Concept pages and public writing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7" name="Google Shape;417;p17"/>
          <p:cNvCxnSpPr/>
          <p:nvPr/>
        </p:nvCxnSpPr>
        <p:spPr>
          <a:xfrm>
            <a:off x="685800" y="2359152"/>
            <a:ext cx="1051560" cy="0"/>
          </a:xfrm>
          <a:prstGeom prst="straightConnector1">
            <a:avLst/>
          </a:prstGeom>
          <a:noFill/>
          <a:ln cap="flat" cmpd="sng" w="3047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8" name="Google Shape;418;p17"/>
          <p:cNvSpPr/>
          <p:nvPr/>
        </p:nvSpPr>
        <p:spPr>
          <a:xfrm>
            <a:off x="685800" y="2697480"/>
            <a:ext cx="6583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Give a reader a route into the ideas behind the papers.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17"/>
          <p:cNvSpPr/>
          <p:nvPr/>
        </p:nvSpPr>
        <p:spPr>
          <a:xfrm>
            <a:off x="6903720" y="4572000"/>
            <a:ext cx="1234440" cy="566928"/>
          </a:xfrm>
          <a:prstGeom prst="roundRect">
            <a:avLst>
              <a:gd fmla="val 12903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17"/>
          <p:cNvSpPr/>
          <p:nvPr/>
        </p:nvSpPr>
        <p:spPr>
          <a:xfrm>
            <a:off x="7013448" y="4663440"/>
            <a:ext cx="101498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topic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1" name="Google Shape;421;p17"/>
          <p:cNvCxnSpPr/>
          <p:nvPr/>
        </p:nvCxnSpPr>
        <p:spPr>
          <a:xfrm>
            <a:off x="8183880" y="4855464"/>
            <a:ext cx="457200" cy="0"/>
          </a:xfrm>
          <a:prstGeom prst="straightConnector1">
            <a:avLst/>
          </a:prstGeom>
          <a:noFill/>
          <a:ln cap="flat" cmpd="sng" w="15225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22" name="Google Shape;422;p17"/>
          <p:cNvSpPr/>
          <p:nvPr/>
        </p:nvSpPr>
        <p:spPr>
          <a:xfrm>
            <a:off x="8732520" y="4572000"/>
            <a:ext cx="1508760" cy="566928"/>
          </a:xfrm>
          <a:prstGeom prst="roundRect">
            <a:avLst>
              <a:gd fmla="val 12903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7"/>
          <p:cNvSpPr/>
          <p:nvPr/>
        </p:nvSpPr>
        <p:spPr>
          <a:xfrm>
            <a:off x="8842248" y="4663440"/>
            <a:ext cx="128930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concept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4" name="Google Shape;424;p17"/>
          <p:cNvCxnSpPr/>
          <p:nvPr/>
        </p:nvCxnSpPr>
        <p:spPr>
          <a:xfrm>
            <a:off x="10287000" y="4855464"/>
            <a:ext cx="411480" cy="0"/>
          </a:xfrm>
          <a:prstGeom prst="straightConnector1">
            <a:avLst/>
          </a:prstGeom>
          <a:noFill/>
          <a:ln cap="flat" cmpd="sng" w="15225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25" name="Google Shape;425;p17"/>
          <p:cNvSpPr/>
          <p:nvPr/>
        </p:nvSpPr>
        <p:spPr>
          <a:xfrm>
            <a:off x="10789920" y="4572000"/>
            <a:ext cx="914400" cy="566928"/>
          </a:xfrm>
          <a:prstGeom prst="roundRect">
            <a:avLst>
              <a:gd fmla="val 12903" name="adj"/>
            </a:avLst>
          </a:prstGeom>
          <a:solidFill>
            <a:srgbClr val="EDF6EF"/>
          </a:solidFill>
          <a:ln cap="flat" cmpd="sng" w="12700">
            <a:solidFill>
              <a:srgbClr val="EDF6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17"/>
          <p:cNvSpPr/>
          <p:nvPr/>
        </p:nvSpPr>
        <p:spPr>
          <a:xfrm>
            <a:off x="10899648" y="4663440"/>
            <a:ext cx="69494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7A4E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387A4E"/>
                </a:solidFill>
                <a:latin typeface="Arial"/>
                <a:ea typeface="Arial"/>
                <a:cs typeface="Arial"/>
                <a:sym typeface="Arial"/>
              </a:rPr>
              <a:t>paper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17"/>
          <p:cNvSpPr/>
          <p:nvPr/>
        </p:nvSpPr>
        <p:spPr>
          <a:xfrm>
            <a:off x="685800" y="3429000"/>
            <a:ext cx="90525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200"/>
              <a:buFont typeface="Arial"/>
              <a:buNone/>
            </a:pPr>
            <a:r>
              <a:rPr b="1" lang="en-US" sz="22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A reader may know the problem before they know the title of my paper. The website can make that route visible.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17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17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/>
          </a:p>
        </p:txBody>
      </p:sp>
      <p:sp>
        <p:nvSpPr>
          <p:cNvPr id="430" name="Google Shape;430;p17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5 · concept route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8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The Concepts tab gives the site an idea layer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7" name="Google Shape;437;p18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8" name="Google Shape;438;p18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Each concept page explains an idea and points to the work that uses it.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18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8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/>
          </a:p>
        </p:txBody>
      </p:sp>
      <p:pic>
        <p:nvPicPr>
          <p:cNvPr descr="/mnt/data/research_media/ppt/media/image2.png" id="441" name="Google Shape;441;p18"/>
          <p:cNvPicPr preferRelativeResize="0"/>
          <p:nvPr/>
        </p:nvPicPr>
        <p:blipFill rotWithShape="1">
          <a:blip r:embed="rId3">
            <a:alphaModFix/>
          </a:blip>
          <a:srcRect b="0" l="12657" r="12657" t="0"/>
          <a:stretch/>
        </p:blipFill>
        <p:spPr>
          <a:xfrm>
            <a:off x="6629400" y="1554480"/>
            <a:ext cx="3977640" cy="397764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18"/>
          <p:cNvSpPr/>
          <p:nvPr/>
        </p:nvSpPr>
        <p:spPr>
          <a:xfrm>
            <a:off x="868680" y="1600200"/>
            <a:ext cx="2331720" cy="566928"/>
          </a:xfrm>
          <a:prstGeom prst="roundRect">
            <a:avLst>
              <a:gd fmla="val 12903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8"/>
          <p:cNvSpPr/>
          <p:nvPr/>
        </p:nvSpPr>
        <p:spPr>
          <a:xfrm>
            <a:off x="978408" y="1691640"/>
            <a:ext cx="211226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700"/>
              <a:buFont typeface="Arial"/>
              <a:buNone/>
            </a:pPr>
            <a:r>
              <a:rPr b="1" lang="en-US" sz="17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22 concept pages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8"/>
          <p:cNvSpPr/>
          <p:nvPr/>
        </p:nvSpPr>
        <p:spPr>
          <a:xfrm>
            <a:off x="960120" y="2468880"/>
            <a:ext cx="4251960" cy="420624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Each page has enough text to be useful on its own.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18"/>
          <p:cNvSpPr/>
          <p:nvPr/>
        </p:nvSpPr>
        <p:spPr>
          <a:xfrm>
            <a:off x="960120" y="3063240"/>
            <a:ext cx="4434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The map shows relationships, and text links give a direct path for readers and crawlers.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18"/>
          <p:cNvSpPr/>
          <p:nvPr/>
        </p:nvSpPr>
        <p:spPr>
          <a:xfrm>
            <a:off x="960120" y="4251960"/>
            <a:ext cx="43890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900"/>
              <a:buFont typeface="Arial"/>
              <a:buNone/>
            </a:pPr>
            <a:r>
              <a:rPr b="1" lang="en-US" sz="19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A graphic can orient the reader. Text still has to carry the discovery work.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18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18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5 · concept pages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9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A useful concept page makes the evidence path visible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5" name="Google Shape;455;p19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6" name="Google Shape;456;p19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Define the idea, explain it, set the scope, and point to the source.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19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19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19</a:t>
            </a:r>
            <a:endParaRPr/>
          </a:p>
        </p:txBody>
      </p:sp>
      <p:sp>
        <p:nvSpPr>
          <p:cNvPr id="459" name="Google Shape;459;p19"/>
          <p:cNvSpPr/>
          <p:nvPr/>
        </p:nvSpPr>
        <p:spPr>
          <a:xfrm>
            <a:off x="868680" y="1572768"/>
            <a:ext cx="2148840" cy="457200"/>
          </a:xfrm>
          <a:prstGeom prst="roundRect">
            <a:avLst>
              <a:gd fmla="val 16000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19"/>
          <p:cNvSpPr/>
          <p:nvPr/>
        </p:nvSpPr>
        <p:spPr>
          <a:xfrm>
            <a:off x="978408" y="1664208"/>
            <a:ext cx="1929384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300"/>
              <a:buFont typeface="Arial"/>
              <a:buNone/>
            </a:pPr>
            <a:r>
              <a:rPr b="1" lang="en-US" sz="13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Definition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19"/>
          <p:cNvSpPr/>
          <p:nvPr/>
        </p:nvSpPr>
        <p:spPr>
          <a:xfrm>
            <a:off x="3337560" y="1645920"/>
            <a:ext cx="6217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What idea is this page about?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19"/>
          <p:cNvSpPr/>
          <p:nvPr/>
        </p:nvSpPr>
        <p:spPr>
          <a:xfrm>
            <a:off x="868680" y="2286000"/>
            <a:ext cx="2148840" cy="457200"/>
          </a:xfrm>
          <a:prstGeom prst="roundRect">
            <a:avLst>
              <a:gd fmla="val 16000" name="adj"/>
            </a:avLst>
          </a:prstGeom>
          <a:solidFill>
            <a:srgbClr val="F3F4F6"/>
          </a:solidFill>
          <a:ln cap="flat" cmpd="sng" w="12700">
            <a:solidFill>
              <a:srgbClr val="F3F4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19"/>
          <p:cNvSpPr/>
          <p:nvPr/>
        </p:nvSpPr>
        <p:spPr>
          <a:xfrm>
            <a:off x="978408" y="2377440"/>
            <a:ext cx="1929384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00"/>
              <a:buFont typeface="Arial"/>
              <a:buNone/>
            </a:pPr>
            <a:r>
              <a:rPr b="1" lang="en-US" sz="13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Explanation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19"/>
          <p:cNvSpPr/>
          <p:nvPr/>
        </p:nvSpPr>
        <p:spPr>
          <a:xfrm>
            <a:off x="3337560" y="2359152"/>
            <a:ext cx="6217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How does it work in this research?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19"/>
          <p:cNvSpPr/>
          <p:nvPr/>
        </p:nvSpPr>
        <p:spPr>
          <a:xfrm>
            <a:off x="868680" y="2999232"/>
            <a:ext cx="2148840" cy="457200"/>
          </a:xfrm>
          <a:prstGeom prst="roundRect">
            <a:avLst>
              <a:gd fmla="val 16000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19"/>
          <p:cNvSpPr/>
          <p:nvPr/>
        </p:nvSpPr>
        <p:spPr>
          <a:xfrm>
            <a:off x="978408" y="3090672"/>
            <a:ext cx="1929384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300"/>
              <a:buFont typeface="Arial"/>
              <a:buNone/>
            </a:pPr>
            <a:r>
              <a:rPr b="1" lang="en-US" sz="13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Scope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19"/>
          <p:cNvSpPr/>
          <p:nvPr/>
        </p:nvSpPr>
        <p:spPr>
          <a:xfrm>
            <a:off x="3337560" y="3072384"/>
            <a:ext cx="6217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What claim does the evidence support?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19"/>
          <p:cNvSpPr/>
          <p:nvPr/>
        </p:nvSpPr>
        <p:spPr>
          <a:xfrm>
            <a:off x="868680" y="3712464"/>
            <a:ext cx="2148840" cy="457200"/>
          </a:xfrm>
          <a:prstGeom prst="roundRect">
            <a:avLst>
              <a:gd fmla="val 16000" name="adj"/>
            </a:avLst>
          </a:prstGeom>
          <a:solidFill>
            <a:srgbClr val="EDF6EF"/>
          </a:solidFill>
          <a:ln cap="flat" cmpd="sng" w="12700">
            <a:solidFill>
              <a:srgbClr val="EDF6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19"/>
          <p:cNvSpPr/>
          <p:nvPr/>
        </p:nvSpPr>
        <p:spPr>
          <a:xfrm>
            <a:off x="978408" y="3803904"/>
            <a:ext cx="1929384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7A4E"/>
              </a:buClr>
              <a:buSzPts val="1300"/>
              <a:buFont typeface="Arial"/>
              <a:buNone/>
            </a:pPr>
            <a:r>
              <a:rPr b="1" lang="en-US" sz="1300">
                <a:solidFill>
                  <a:srgbClr val="387A4E"/>
                </a:solidFill>
                <a:latin typeface="Arial"/>
                <a:ea typeface="Arial"/>
                <a:cs typeface="Arial"/>
                <a:sym typeface="Arial"/>
              </a:rPr>
              <a:t>Source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19"/>
          <p:cNvSpPr/>
          <p:nvPr/>
        </p:nvSpPr>
        <p:spPr>
          <a:xfrm>
            <a:off x="3337560" y="3785616"/>
            <a:ext cx="6217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Which paper or protocol should the reader check?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19"/>
          <p:cNvSpPr/>
          <p:nvPr/>
        </p:nvSpPr>
        <p:spPr>
          <a:xfrm>
            <a:off x="868680" y="4425696"/>
            <a:ext cx="2148840" cy="457200"/>
          </a:xfrm>
          <a:prstGeom prst="roundRect">
            <a:avLst>
              <a:gd fmla="val 16000" name="adj"/>
            </a:avLst>
          </a:prstGeom>
          <a:solidFill>
            <a:srgbClr val="FFF4E5"/>
          </a:solidFill>
          <a:ln cap="flat" cmpd="sng" w="12700">
            <a:solidFill>
              <a:srgbClr val="FFF4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19"/>
          <p:cNvSpPr/>
          <p:nvPr/>
        </p:nvSpPr>
        <p:spPr>
          <a:xfrm>
            <a:off x="978408" y="4517136"/>
            <a:ext cx="1929384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36B00"/>
              </a:buClr>
              <a:buSzPts val="1300"/>
              <a:buFont typeface="Arial"/>
              <a:buNone/>
            </a:pPr>
            <a:r>
              <a:rPr b="1" lang="en-US" sz="1300">
                <a:solidFill>
                  <a:srgbClr val="B36B00"/>
                </a:solidFill>
                <a:latin typeface="Arial"/>
                <a:ea typeface="Arial"/>
                <a:cs typeface="Arial"/>
                <a:sym typeface="Arial"/>
              </a:rPr>
              <a:t>Related ideas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19"/>
          <p:cNvSpPr/>
          <p:nvPr/>
        </p:nvSpPr>
        <p:spPr>
          <a:xfrm>
            <a:off x="3337560" y="4498848"/>
            <a:ext cx="62179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Where can the reader go next?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19"/>
          <p:cNvSpPr/>
          <p:nvPr/>
        </p:nvSpPr>
        <p:spPr>
          <a:xfrm>
            <a:off x="914400" y="54406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900"/>
              <a:buFont typeface="Arial"/>
              <a:buNone/>
            </a:pPr>
            <a:r>
              <a:rPr b="1" lang="en-US" sz="19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Example: iterative perturbation process</a:t>
            </a:r>
            <a:endParaRPr sz="1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19"/>
          <p:cNvSpPr/>
          <p:nvPr/>
        </p:nvSpPr>
        <p:spPr>
          <a:xfrm>
            <a:off x="5577840" y="5440680"/>
            <a:ext cx="4663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450"/>
              <a:buFont typeface="Arial"/>
              <a:buNone/>
            </a:pPr>
            <a:r>
              <a:rPr lang="en-US" sz="145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The page explains the method and links back to the AIED paper where the formal protocol appears.</a:t>
            </a:r>
            <a:endParaRPr sz="14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19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19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5 · evidence path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0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Internal links should explain a relationship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4" name="Google Shape;484;p20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5" name="Google Shape;485;p20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Link where the destination helps the reader understand the current page.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20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20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20</a:t>
            </a:r>
            <a:endParaRPr/>
          </a:p>
        </p:txBody>
      </p:sp>
      <p:sp>
        <p:nvSpPr>
          <p:cNvPr id="488" name="Google Shape;488;p20"/>
          <p:cNvSpPr/>
          <p:nvPr/>
        </p:nvSpPr>
        <p:spPr>
          <a:xfrm>
            <a:off x="960120" y="1874520"/>
            <a:ext cx="2331720" cy="566928"/>
          </a:xfrm>
          <a:prstGeom prst="roundRect">
            <a:avLst>
              <a:gd fmla="val 12903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20"/>
          <p:cNvSpPr/>
          <p:nvPr/>
        </p:nvSpPr>
        <p:spPr>
          <a:xfrm>
            <a:off x="1069848" y="1965960"/>
            <a:ext cx="211226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Iterative perturbation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20"/>
          <p:cNvSpPr/>
          <p:nvPr/>
        </p:nvSpPr>
        <p:spPr>
          <a:xfrm>
            <a:off x="4800600" y="1554480"/>
            <a:ext cx="2423160" cy="566928"/>
          </a:xfrm>
          <a:prstGeom prst="roundRect">
            <a:avLst>
              <a:gd fmla="val 12903" name="adj"/>
            </a:avLst>
          </a:prstGeom>
          <a:solidFill>
            <a:srgbClr val="F3F4F6"/>
          </a:solidFill>
          <a:ln cap="flat" cmpd="sng" w="12700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20"/>
          <p:cNvSpPr/>
          <p:nvPr/>
        </p:nvSpPr>
        <p:spPr>
          <a:xfrm>
            <a:off x="4910328" y="1645920"/>
            <a:ext cx="220370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Three-attempt protocol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20"/>
          <p:cNvSpPr/>
          <p:nvPr/>
        </p:nvSpPr>
        <p:spPr>
          <a:xfrm>
            <a:off x="4800600" y="2423160"/>
            <a:ext cx="2423160" cy="566928"/>
          </a:xfrm>
          <a:prstGeom prst="roundRect">
            <a:avLst>
              <a:gd fmla="val 12903" name="adj"/>
            </a:avLst>
          </a:prstGeom>
          <a:solidFill>
            <a:srgbClr val="F3F4F6"/>
          </a:solidFill>
          <a:ln cap="flat" cmpd="sng" w="12700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20"/>
          <p:cNvSpPr/>
          <p:nvPr/>
        </p:nvSpPr>
        <p:spPr>
          <a:xfrm>
            <a:off x="4910328" y="2514600"/>
            <a:ext cx="220370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AIED paper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20"/>
          <p:cNvSpPr/>
          <p:nvPr/>
        </p:nvSpPr>
        <p:spPr>
          <a:xfrm>
            <a:off x="960120" y="3703320"/>
            <a:ext cx="2331720" cy="566928"/>
          </a:xfrm>
          <a:prstGeom prst="roundRect">
            <a:avLst>
              <a:gd fmla="val 12903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20"/>
          <p:cNvSpPr/>
          <p:nvPr/>
        </p:nvSpPr>
        <p:spPr>
          <a:xfrm>
            <a:off x="1069848" y="3794760"/>
            <a:ext cx="211226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Axiomatic replacement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20"/>
          <p:cNvSpPr/>
          <p:nvPr/>
        </p:nvSpPr>
        <p:spPr>
          <a:xfrm>
            <a:off x="4800600" y="3383280"/>
            <a:ext cx="2423160" cy="566928"/>
          </a:xfrm>
          <a:prstGeom prst="roundRect">
            <a:avLst>
              <a:gd fmla="val 12903" name="adj"/>
            </a:avLst>
          </a:prstGeom>
          <a:solidFill>
            <a:srgbClr val="F3F4F6"/>
          </a:solidFill>
          <a:ln cap="flat" cmpd="sng" w="12700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20"/>
          <p:cNvSpPr/>
          <p:nvPr/>
        </p:nvSpPr>
        <p:spPr>
          <a:xfrm>
            <a:off x="4910328" y="3474720"/>
            <a:ext cx="220370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Axiom reversion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20"/>
          <p:cNvSpPr/>
          <p:nvPr/>
        </p:nvSpPr>
        <p:spPr>
          <a:xfrm>
            <a:off x="4800600" y="4251960"/>
            <a:ext cx="2423160" cy="566928"/>
          </a:xfrm>
          <a:prstGeom prst="roundRect">
            <a:avLst>
              <a:gd fmla="val 12903" name="adj"/>
            </a:avLst>
          </a:prstGeom>
          <a:solidFill>
            <a:srgbClr val="F3F4F6"/>
          </a:solidFill>
          <a:ln cap="flat" cmpd="sng" w="12700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20"/>
          <p:cNvSpPr/>
          <p:nvPr/>
        </p:nvSpPr>
        <p:spPr>
          <a:xfrm>
            <a:off x="4910328" y="4343400"/>
            <a:ext cx="220370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Iterative perturbation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0" name="Google Shape;500;p20"/>
          <p:cNvCxnSpPr/>
          <p:nvPr/>
        </p:nvCxnSpPr>
        <p:spPr>
          <a:xfrm flipH="1" rot="10800000">
            <a:off x="3310128" y="1828800"/>
            <a:ext cx="1444752" cy="320040"/>
          </a:xfrm>
          <a:prstGeom prst="straightConnector1">
            <a:avLst/>
          </a:prstGeom>
          <a:noFill/>
          <a:ln cap="flat" cmpd="sng" w="1395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01" name="Google Shape;501;p20"/>
          <p:cNvCxnSpPr/>
          <p:nvPr/>
        </p:nvCxnSpPr>
        <p:spPr>
          <a:xfrm>
            <a:off x="3310128" y="2148840"/>
            <a:ext cx="1444752" cy="548640"/>
          </a:xfrm>
          <a:prstGeom prst="straightConnector1">
            <a:avLst/>
          </a:prstGeom>
          <a:noFill/>
          <a:ln cap="flat" cmpd="sng" w="1395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02" name="Google Shape;502;p20"/>
          <p:cNvCxnSpPr/>
          <p:nvPr/>
        </p:nvCxnSpPr>
        <p:spPr>
          <a:xfrm flipH="1" rot="10800000">
            <a:off x="3310128" y="3666744"/>
            <a:ext cx="1444752" cy="320040"/>
          </a:xfrm>
          <a:prstGeom prst="straightConnector1">
            <a:avLst/>
          </a:prstGeom>
          <a:noFill/>
          <a:ln cap="flat" cmpd="sng" w="1395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03" name="Google Shape;503;p20"/>
          <p:cNvCxnSpPr/>
          <p:nvPr/>
        </p:nvCxnSpPr>
        <p:spPr>
          <a:xfrm>
            <a:off x="3310128" y="3986784"/>
            <a:ext cx="1444752" cy="539496"/>
          </a:xfrm>
          <a:prstGeom prst="straightConnector1">
            <a:avLst/>
          </a:prstGeom>
          <a:noFill/>
          <a:ln cap="flat" cmpd="sng" w="1395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04" name="Google Shape;504;p20"/>
          <p:cNvSpPr/>
          <p:nvPr/>
        </p:nvSpPr>
        <p:spPr>
          <a:xfrm>
            <a:off x="7543800" y="1691640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How the question was tested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20"/>
          <p:cNvSpPr/>
          <p:nvPr/>
        </p:nvSpPr>
        <p:spPr>
          <a:xfrm>
            <a:off x="7543800" y="2560320"/>
            <a:ext cx="28346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Where the formal procedure appears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20"/>
          <p:cNvSpPr/>
          <p:nvPr/>
        </p:nvSpPr>
        <p:spPr>
          <a:xfrm>
            <a:off x="7543800" y="3511296"/>
            <a:ext cx="3017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An error to examine after changing premises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20"/>
          <p:cNvSpPr/>
          <p:nvPr/>
        </p:nvSpPr>
        <p:spPr>
          <a:xfrm>
            <a:off x="7543800" y="4389120"/>
            <a:ext cx="31089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The broader procedure using the strategy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20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20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5 · internal links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1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A research blog can hold the reasoning around the paper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16" name="Google Shape;516;p21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7" name="Google Shape;517;p21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Use it for explanations that are useful but too informal or exploratory for </a:t>
            </a:r>
            <a:r>
              <a:rPr lang="en-US" sz="1500">
                <a:solidFill>
                  <a:srgbClr val="6B7280"/>
                </a:solidFill>
              </a:rPr>
              <a:t>your</a:t>
            </a: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 publication record.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21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21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/>
          </a:p>
        </p:txBody>
      </p:sp>
      <p:sp>
        <p:nvSpPr>
          <p:cNvPr id="520" name="Google Shape;520;p21"/>
          <p:cNvSpPr/>
          <p:nvPr/>
        </p:nvSpPr>
        <p:spPr>
          <a:xfrm>
            <a:off x="868680" y="1737360"/>
            <a:ext cx="2377440" cy="530352"/>
          </a:xfrm>
          <a:prstGeom prst="roundRect">
            <a:avLst>
              <a:gd fmla="val 13793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21"/>
          <p:cNvSpPr/>
          <p:nvPr/>
        </p:nvSpPr>
        <p:spPr>
          <a:xfrm>
            <a:off x="978408" y="1828800"/>
            <a:ext cx="2157984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What confused me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21"/>
          <p:cNvSpPr/>
          <p:nvPr/>
        </p:nvSpPr>
        <p:spPr>
          <a:xfrm>
            <a:off x="3657600" y="1737360"/>
            <a:ext cx="2377440" cy="530352"/>
          </a:xfrm>
          <a:prstGeom prst="roundRect">
            <a:avLst>
              <a:gd fmla="val 13793" name="adj"/>
            </a:avLst>
          </a:prstGeom>
          <a:solidFill>
            <a:srgbClr val="F3F4F6"/>
          </a:solidFill>
          <a:ln cap="flat" cmpd="sng" w="12700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21"/>
          <p:cNvSpPr/>
          <p:nvPr/>
        </p:nvSpPr>
        <p:spPr>
          <a:xfrm>
            <a:off x="3767328" y="1828800"/>
            <a:ext cx="2157984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Why this example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21"/>
          <p:cNvSpPr/>
          <p:nvPr/>
        </p:nvSpPr>
        <p:spPr>
          <a:xfrm>
            <a:off x="6446520" y="1737360"/>
            <a:ext cx="2377440" cy="530352"/>
          </a:xfrm>
          <a:prstGeom prst="roundRect">
            <a:avLst>
              <a:gd fmla="val 13793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21"/>
          <p:cNvSpPr/>
          <p:nvPr/>
        </p:nvSpPr>
        <p:spPr>
          <a:xfrm>
            <a:off x="6556248" y="1828800"/>
            <a:ext cx="2157984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What to check next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21"/>
          <p:cNvSpPr/>
          <p:nvPr/>
        </p:nvSpPr>
        <p:spPr>
          <a:xfrm>
            <a:off x="9235440" y="1737360"/>
            <a:ext cx="2011680" cy="530352"/>
          </a:xfrm>
          <a:prstGeom prst="roundRect">
            <a:avLst>
              <a:gd fmla="val 13793" name="adj"/>
            </a:avLst>
          </a:prstGeom>
          <a:solidFill>
            <a:srgbClr val="EDF6EF"/>
          </a:solidFill>
          <a:ln cap="flat" cmpd="sng" w="12700">
            <a:solidFill>
              <a:srgbClr val="EDF6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21"/>
          <p:cNvSpPr/>
          <p:nvPr/>
        </p:nvSpPr>
        <p:spPr>
          <a:xfrm>
            <a:off x="9345168" y="1828800"/>
            <a:ext cx="1792224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7A4E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387A4E"/>
                </a:solidFill>
                <a:latin typeface="Arial"/>
                <a:ea typeface="Arial"/>
                <a:cs typeface="Arial"/>
                <a:sym typeface="Arial"/>
              </a:rPr>
              <a:t>Route to evidence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21"/>
          <p:cNvSpPr/>
          <p:nvPr/>
        </p:nvSpPr>
        <p:spPr>
          <a:xfrm>
            <a:off x="960120" y="3182112"/>
            <a:ext cx="5212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A post can use the language an instructor or researcher actually uses when asking about a problem.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21"/>
          <p:cNvSpPr/>
          <p:nvPr/>
        </p:nvSpPr>
        <p:spPr>
          <a:xfrm>
            <a:off x="6629400" y="3182112"/>
            <a:ext cx="4389120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650"/>
              <a:buFont typeface="Arial"/>
              <a:buNone/>
            </a:pPr>
            <a:r>
              <a:rPr lang="en-US" sz="165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When an interpretation is still a proposal, keep that status visible near the claim and link the research that supports it.</a:t>
            </a:r>
            <a:endParaRPr sz="16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21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21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5 · public writing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22"/>
          <p:cNvSpPr txBox="1"/>
          <p:nvPr/>
        </p:nvSpPr>
        <p:spPr>
          <a:xfrm>
            <a:off x="685800" y="411480"/>
            <a:ext cx="106984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Lab checkpoint: build the idea route</a:t>
            </a:r>
            <a:endParaRPr/>
          </a:p>
        </p:txBody>
      </p:sp>
      <p:sp>
        <p:nvSpPr>
          <p:cNvPr id="537" name="Google Shape;537;p22"/>
          <p:cNvSpPr txBox="1"/>
          <p:nvPr/>
        </p:nvSpPr>
        <p:spPr>
          <a:xfrm>
            <a:off x="713232" y="960120"/>
            <a:ext cx="98755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Switch to the lab for 8 minutes. Resolve the tasks you can and skip the rest for now.</a:t>
            </a:r>
            <a:endParaRPr/>
          </a:p>
        </p:txBody>
      </p:sp>
      <p:cxnSp>
        <p:nvCxnSpPr>
          <p:cNvPr id="538" name="Google Shape;538;p22"/>
          <p:cNvCxnSpPr/>
          <p:nvPr/>
        </p:nvCxnSpPr>
        <p:spPr>
          <a:xfrm rot="10800000">
            <a:off x="2606039" y="1458468"/>
            <a:ext cx="182881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39" name="Google Shape;539;p22"/>
          <p:cNvCxnSpPr/>
          <p:nvPr/>
        </p:nvCxnSpPr>
        <p:spPr>
          <a:xfrm rot="10800000">
            <a:off x="3749039" y="1458468"/>
            <a:ext cx="182881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40" name="Google Shape;540;p22"/>
          <p:cNvCxnSpPr/>
          <p:nvPr/>
        </p:nvCxnSpPr>
        <p:spPr>
          <a:xfrm rot="10800000">
            <a:off x="4892040" y="1458468"/>
            <a:ext cx="182880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41" name="Google Shape;541;p22"/>
          <p:cNvCxnSpPr/>
          <p:nvPr/>
        </p:nvCxnSpPr>
        <p:spPr>
          <a:xfrm rot="10800000">
            <a:off x="6035040" y="1458468"/>
            <a:ext cx="182880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42" name="Google Shape;542;p22"/>
          <p:cNvCxnSpPr/>
          <p:nvPr/>
        </p:nvCxnSpPr>
        <p:spPr>
          <a:xfrm rot="10800000">
            <a:off x="7178040" y="1458468"/>
            <a:ext cx="182880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43" name="Google Shape;543;p22"/>
          <p:cNvCxnSpPr/>
          <p:nvPr/>
        </p:nvCxnSpPr>
        <p:spPr>
          <a:xfrm rot="10800000">
            <a:off x="8321040" y="1458468"/>
            <a:ext cx="182879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44" name="Google Shape;544;p22">
            <a:hlinkClick r:id="rId3"/>
          </p:cNvPr>
          <p:cNvSpPr/>
          <p:nvPr/>
        </p:nvSpPr>
        <p:spPr>
          <a:xfrm>
            <a:off x="1463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2F8F4"/>
          </a:solidFill>
          <a:ln cap="flat" cmpd="sng" w="15225">
            <a:solidFill>
              <a:srgbClr val="2A6B4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2A6B4A"/>
                </a:solidFill>
                <a:latin typeface="Arial"/>
                <a:ea typeface="Arial"/>
                <a:cs typeface="Arial"/>
                <a:sym typeface="Arial"/>
              </a:rPr>
              <a:t>1. Profiles</a:t>
            </a:r>
            <a:endParaRPr/>
          </a:p>
        </p:txBody>
      </p:sp>
      <p:sp>
        <p:nvSpPr>
          <p:cNvPr id="545" name="Google Shape;545;p22">
            <a:hlinkClick r:id="rId4"/>
          </p:cNvPr>
          <p:cNvSpPr/>
          <p:nvPr/>
        </p:nvSpPr>
        <p:spPr>
          <a:xfrm>
            <a:off x="2606039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2F8F4"/>
          </a:solidFill>
          <a:ln cap="flat" cmpd="sng" w="15225">
            <a:solidFill>
              <a:srgbClr val="2A6B4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2A6B4A"/>
                </a:solidFill>
                <a:latin typeface="Arial"/>
                <a:ea typeface="Arial"/>
                <a:cs typeface="Arial"/>
                <a:sym typeface="Arial"/>
              </a:rPr>
              <a:t>2. Loop</a:t>
            </a:r>
            <a:endParaRPr/>
          </a:p>
        </p:txBody>
      </p:sp>
      <p:sp>
        <p:nvSpPr>
          <p:cNvPr id="546" name="Google Shape;546;p22">
            <a:hlinkClick r:id="rId5"/>
          </p:cNvPr>
          <p:cNvSpPr/>
          <p:nvPr/>
        </p:nvSpPr>
        <p:spPr>
          <a:xfrm>
            <a:off x="3749039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2F8F4"/>
          </a:solidFill>
          <a:ln cap="flat" cmpd="sng" w="15225">
            <a:solidFill>
              <a:srgbClr val="2A6B4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2A6B4A"/>
                </a:solidFill>
                <a:latin typeface="Arial"/>
                <a:ea typeface="Arial"/>
                <a:cs typeface="Arial"/>
                <a:sym typeface="Arial"/>
              </a:rPr>
              <a:t>3. Crawl</a:t>
            </a:r>
            <a:endParaRPr/>
          </a:p>
        </p:txBody>
      </p:sp>
      <p:sp>
        <p:nvSpPr>
          <p:cNvPr id="547" name="Google Shape;547;p22">
            <a:hlinkClick r:id="rId6"/>
          </p:cNvPr>
          <p:cNvSpPr/>
          <p:nvPr/>
        </p:nvSpPr>
        <p:spPr>
          <a:xfrm>
            <a:off x="4892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2F8F4"/>
          </a:solidFill>
          <a:ln cap="flat" cmpd="sng" w="15225">
            <a:solidFill>
              <a:srgbClr val="2A6B4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2A6B4A"/>
                </a:solidFill>
                <a:latin typeface="Arial"/>
                <a:ea typeface="Arial"/>
                <a:cs typeface="Arial"/>
                <a:sym typeface="Arial"/>
              </a:rPr>
              <a:t>4. Bots</a:t>
            </a:r>
            <a:endParaRPr/>
          </a:p>
        </p:txBody>
      </p:sp>
      <p:sp>
        <p:nvSpPr>
          <p:cNvPr id="548" name="Google Shape;548;p22">
            <a:hlinkClick r:id="rId7"/>
          </p:cNvPr>
          <p:cNvSpPr/>
          <p:nvPr/>
        </p:nvSpPr>
        <p:spPr>
          <a:xfrm>
            <a:off x="6035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5. Ideas</a:t>
            </a:r>
            <a:endParaRPr/>
          </a:p>
        </p:txBody>
      </p:sp>
      <p:sp>
        <p:nvSpPr>
          <p:cNvPr id="549" name="Google Shape;549;p22">
            <a:hlinkClick r:id="rId8"/>
          </p:cNvPr>
          <p:cNvSpPr/>
          <p:nvPr/>
        </p:nvSpPr>
        <p:spPr>
          <a:xfrm>
            <a:off x="7178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19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6. Test</a:t>
            </a:r>
            <a:endParaRPr/>
          </a:p>
        </p:txBody>
      </p:sp>
      <p:sp>
        <p:nvSpPr>
          <p:cNvPr id="550" name="Google Shape;550;p22">
            <a:hlinkClick r:id="rId9"/>
          </p:cNvPr>
          <p:cNvSpPr/>
          <p:nvPr/>
        </p:nvSpPr>
        <p:spPr>
          <a:xfrm>
            <a:off x="8321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19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7. Maintain</a:t>
            </a:r>
            <a:endParaRPr/>
          </a:p>
        </p:txBody>
      </p:sp>
      <p:sp>
        <p:nvSpPr>
          <p:cNvPr id="551" name="Google Shape;551;p22"/>
          <p:cNvSpPr txBox="1"/>
          <p:nvPr/>
        </p:nvSpPr>
        <p:spPr>
          <a:xfrm>
            <a:off x="777240" y="2148840"/>
            <a:ext cx="21945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Do now</a:t>
            </a:r>
            <a:endParaRPr/>
          </a:p>
        </p:txBody>
      </p:sp>
      <p:sp>
        <p:nvSpPr>
          <p:cNvPr id="552" name="Google Shape;552;p22"/>
          <p:cNvSpPr/>
          <p:nvPr/>
        </p:nvSpPr>
        <p:spPr>
          <a:xfrm>
            <a:off x="777240" y="2633472"/>
            <a:ext cx="7498079" cy="51206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Station 5: choose one concept a literature-review reader might search for.</a:t>
            </a:r>
            <a:endParaRPr/>
          </a:p>
        </p:txBody>
      </p:sp>
      <p:sp>
        <p:nvSpPr>
          <p:cNvPr id="553" name="Google Shape;553;p22"/>
          <p:cNvSpPr/>
          <p:nvPr/>
        </p:nvSpPr>
        <p:spPr>
          <a:xfrm>
            <a:off x="777240" y="3291839"/>
            <a:ext cx="7498079" cy="51206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Draft the page shape: definition, explanation, scope, source.</a:t>
            </a:r>
            <a:endParaRPr/>
          </a:p>
        </p:txBody>
      </p:sp>
      <p:sp>
        <p:nvSpPr>
          <p:cNvPr id="554" name="Google Shape;554;p22"/>
          <p:cNvSpPr/>
          <p:nvPr/>
        </p:nvSpPr>
        <p:spPr>
          <a:xfrm>
            <a:off x="777240" y="3950207"/>
            <a:ext cx="7498079" cy="512064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Add one internal link because it explains a real relationship.</a:t>
            </a:r>
            <a:endParaRPr/>
          </a:p>
        </p:txBody>
      </p:sp>
      <p:sp>
        <p:nvSpPr>
          <p:cNvPr id="555" name="Google Shape;555;p22"/>
          <p:cNvSpPr txBox="1"/>
          <p:nvPr/>
        </p:nvSpPr>
        <p:spPr>
          <a:xfrm>
            <a:off x="868680" y="5532120"/>
            <a:ext cx="6858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Concept pages work when the explanation helps the reader, not when links are added for count.</a:t>
            </a:r>
            <a:endParaRPr/>
          </a:p>
        </p:txBody>
      </p:sp>
      <p:sp>
        <p:nvSpPr>
          <p:cNvPr id="556" name="Google Shape;556;p22">
            <a:hlinkClick r:id="rId10"/>
          </p:cNvPr>
          <p:cNvSpPr/>
          <p:nvPr/>
        </p:nvSpPr>
        <p:spPr>
          <a:xfrm>
            <a:off x="8823960" y="2606040"/>
            <a:ext cx="2148840" cy="502920"/>
          </a:xfrm>
          <a:prstGeom prst="roundRect">
            <a:avLst>
              <a:gd fmla="val 16667" name="adj"/>
            </a:avLst>
          </a:prstGeom>
          <a:solidFill>
            <a:srgbClr val="1B2430"/>
          </a:solidFill>
          <a:ln cap="flat" cmpd="sng" w="15225">
            <a:solidFill>
              <a:srgbClr val="1B243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Open the lab</a:t>
            </a:r>
            <a:endParaRPr/>
          </a:p>
        </p:txBody>
      </p:sp>
      <p:pic>
        <p:nvPicPr>
          <p:cNvPr descr="research_lab_qr.png" id="557" name="Google Shape;557;p2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354312" y="3310128"/>
            <a:ext cx="1097280" cy="1097280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22"/>
          <p:cNvSpPr txBox="1"/>
          <p:nvPr/>
        </p:nvSpPr>
        <p:spPr>
          <a:xfrm>
            <a:off x="8302752" y="461772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Keep the lab open in a second window.</a:t>
            </a:r>
            <a:endParaRPr/>
          </a:p>
        </p:txBody>
      </p:sp>
      <p:sp>
        <p:nvSpPr>
          <p:cNvPr id="559" name="Google Shape;559;p22"/>
          <p:cNvSpPr txBox="1"/>
          <p:nvPr/>
        </p:nvSpPr>
        <p:spPr>
          <a:xfrm>
            <a:off x="685800" y="6428232"/>
            <a:ext cx="48463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/>
          </a:p>
        </p:txBody>
      </p:sp>
      <p:sp>
        <p:nvSpPr>
          <p:cNvPr id="560" name="Google Shape;560;p22"/>
          <p:cNvSpPr txBox="1"/>
          <p:nvPr/>
        </p:nvSpPr>
        <p:spPr>
          <a:xfrm>
            <a:off x="11292840" y="6428232"/>
            <a:ext cx="3200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22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3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Conversational sources show what generated answers can cite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7" name="Google Shape;567;p23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68" name="Google Shape;568;p23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The practical lesson is to test the route, not to imitate every cited domain.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23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23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23</a:t>
            </a:r>
            <a:endParaRPr/>
          </a:p>
        </p:txBody>
      </p:sp>
      <p:sp>
        <p:nvSpPr>
          <p:cNvPr id="571" name="Google Shape;571;p23"/>
          <p:cNvSpPr/>
          <p:nvPr/>
        </p:nvSpPr>
        <p:spPr>
          <a:xfrm>
            <a:off x="1143000" y="1828800"/>
            <a:ext cx="2194560" cy="658368"/>
          </a:xfrm>
          <a:prstGeom prst="roundRect">
            <a:avLst>
              <a:gd fmla="val 11111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23"/>
          <p:cNvSpPr/>
          <p:nvPr/>
        </p:nvSpPr>
        <p:spPr>
          <a:xfrm>
            <a:off x="1252728" y="1920240"/>
            <a:ext cx="1975104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217,000 prompts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23"/>
          <p:cNvSpPr/>
          <p:nvPr/>
        </p:nvSpPr>
        <p:spPr>
          <a:xfrm>
            <a:off x="4160520" y="1828800"/>
            <a:ext cx="2560320" cy="658368"/>
          </a:xfrm>
          <a:prstGeom prst="roundRect">
            <a:avLst>
              <a:gd fmla="val 11111" name="adj"/>
            </a:avLst>
          </a:prstGeom>
          <a:solidFill>
            <a:srgbClr val="F3F4F6"/>
          </a:solidFill>
          <a:ln cap="flat" cmpd="sng" w="12700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23"/>
          <p:cNvSpPr/>
          <p:nvPr/>
        </p:nvSpPr>
        <p:spPr>
          <a:xfrm>
            <a:off x="4270248" y="1920240"/>
            <a:ext cx="2340864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248,000 Reddit URLs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23"/>
          <p:cNvSpPr/>
          <p:nvPr/>
        </p:nvSpPr>
        <p:spPr>
          <a:xfrm>
            <a:off x="7635240" y="1828800"/>
            <a:ext cx="2148840" cy="658368"/>
          </a:xfrm>
          <a:prstGeom prst="roundRect">
            <a:avLst>
              <a:gd fmla="val 11111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23"/>
          <p:cNvSpPr/>
          <p:nvPr/>
        </p:nvSpPr>
        <p:spPr>
          <a:xfrm>
            <a:off x="7744968" y="1920240"/>
            <a:ext cx="1929384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AI search tools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7" name="Google Shape;577;p23"/>
          <p:cNvCxnSpPr/>
          <p:nvPr/>
        </p:nvCxnSpPr>
        <p:spPr>
          <a:xfrm>
            <a:off x="3383280" y="2157984"/>
            <a:ext cx="731520" cy="0"/>
          </a:xfrm>
          <a:prstGeom prst="straightConnector1">
            <a:avLst/>
          </a:prstGeom>
          <a:noFill/>
          <a:ln cap="flat" cmpd="sng" w="17775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78" name="Google Shape;578;p23"/>
          <p:cNvCxnSpPr/>
          <p:nvPr/>
        </p:nvCxnSpPr>
        <p:spPr>
          <a:xfrm>
            <a:off x="6766560" y="2157984"/>
            <a:ext cx="822960" cy="0"/>
          </a:xfrm>
          <a:prstGeom prst="straightConnector1">
            <a:avLst/>
          </a:prstGeom>
          <a:noFill/>
          <a:ln cap="flat" cmpd="sng" w="17775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79" name="Google Shape;579;p23"/>
          <p:cNvSpPr/>
          <p:nvPr/>
        </p:nvSpPr>
        <p:spPr>
          <a:xfrm>
            <a:off x="1143000" y="3291840"/>
            <a:ext cx="53035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200"/>
              <a:buFont typeface="Arial"/>
              <a:buNone/>
            </a:pPr>
            <a:r>
              <a:rPr b="1" lang="en-US" sz="22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The useful signal is that conversational explanations can enter generated answers.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23"/>
          <p:cNvSpPr/>
          <p:nvPr/>
        </p:nvSpPr>
        <p:spPr>
          <a:xfrm>
            <a:off x="6903720" y="3291840"/>
            <a:ext cx="3886200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For research sites, I would test whether public explanations of my work are found and represented accurately.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23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23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6 · discovery tests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24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Use GenAI to test the public discovery route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9" name="Google Shape;589;p24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0" name="Google Shape;590;p24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Run repeatable prompts and save the answer, date, product, and cited URLs.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24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24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endParaRPr/>
          </a:p>
        </p:txBody>
      </p:sp>
      <p:sp>
        <p:nvSpPr>
          <p:cNvPr id="593" name="Google Shape;593;p24"/>
          <p:cNvSpPr/>
          <p:nvPr/>
        </p:nvSpPr>
        <p:spPr>
          <a:xfrm>
            <a:off x="868680" y="1600200"/>
            <a:ext cx="2331720" cy="566928"/>
          </a:xfrm>
          <a:prstGeom prst="roundRect">
            <a:avLst>
              <a:gd fmla="val 12903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24"/>
          <p:cNvSpPr/>
          <p:nvPr/>
        </p:nvSpPr>
        <p:spPr>
          <a:xfrm>
            <a:off x="978408" y="1691640"/>
            <a:ext cx="211226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Profile test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24"/>
          <p:cNvSpPr/>
          <p:nvPr/>
        </p:nvSpPr>
        <p:spPr>
          <a:xfrm>
            <a:off x="960120" y="2331720"/>
            <a:ext cx="25603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Can the agent describe my work from public sources?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24"/>
          <p:cNvSpPr/>
          <p:nvPr/>
        </p:nvSpPr>
        <p:spPr>
          <a:xfrm>
            <a:off x="3977640" y="1600200"/>
            <a:ext cx="2331720" cy="566928"/>
          </a:xfrm>
          <a:prstGeom prst="roundRect">
            <a:avLst>
              <a:gd fmla="val 12903" name="adj"/>
            </a:avLst>
          </a:prstGeom>
          <a:solidFill>
            <a:srgbClr val="F3F4F6"/>
          </a:solidFill>
          <a:ln cap="flat" cmpd="sng" w="12700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24"/>
          <p:cNvSpPr/>
          <p:nvPr/>
        </p:nvSpPr>
        <p:spPr>
          <a:xfrm>
            <a:off x="4087368" y="1691640"/>
            <a:ext cx="211226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Literature test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24"/>
          <p:cNvSpPr/>
          <p:nvPr/>
        </p:nvSpPr>
        <p:spPr>
          <a:xfrm>
            <a:off x="4069080" y="2331720"/>
            <a:ext cx="25603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Does a related proposal surface my papers or concepts?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24"/>
          <p:cNvSpPr/>
          <p:nvPr/>
        </p:nvSpPr>
        <p:spPr>
          <a:xfrm>
            <a:off x="7086600" y="1600200"/>
            <a:ext cx="2331720" cy="566928"/>
          </a:xfrm>
          <a:prstGeom prst="roundRect">
            <a:avLst>
              <a:gd fmla="val 12903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24"/>
          <p:cNvSpPr/>
          <p:nvPr/>
        </p:nvSpPr>
        <p:spPr>
          <a:xfrm>
            <a:off x="7196328" y="1691640"/>
            <a:ext cx="211226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Website test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24"/>
          <p:cNvSpPr/>
          <p:nvPr/>
        </p:nvSpPr>
        <p:spPr>
          <a:xfrm>
            <a:off x="7178040" y="2331720"/>
            <a:ext cx="26974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Which pages does the agent use, and what fixes does it suggest?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24"/>
          <p:cNvSpPr/>
          <p:nvPr/>
        </p:nvSpPr>
        <p:spPr>
          <a:xfrm>
            <a:off x="9921240" y="1600200"/>
            <a:ext cx="1234440" cy="566928"/>
          </a:xfrm>
          <a:prstGeom prst="roundRect">
            <a:avLst>
              <a:gd fmla="val 12903" name="adj"/>
            </a:avLst>
          </a:prstGeom>
          <a:solidFill>
            <a:srgbClr val="EDF6EF"/>
          </a:solidFill>
          <a:ln cap="flat" cmpd="sng" w="12700">
            <a:solidFill>
              <a:srgbClr val="EDF6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24"/>
          <p:cNvSpPr/>
          <p:nvPr/>
        </p:nvSpPr>
        <p:spPr>
          <a:xfrm>
            <a:off x="10030968" y="1691640"/>
            <a:ext cx="101498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7A4E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387A4E"/>
                </a:solidFill>
                <a:latin typeface="Arial"/>
                <a:ea typeface="Arial"/>
                <a:cs typeface="Arial"/>
                <a:sym typeface="Arial"/>
              </a:rPr>
              <a:t>Synthesis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24"/>
          <p:cNvSpPr/>
          <p:nvPr/>
        </p:nvSpPr>
        <p:spPr>
          <a:xfrm>
            <a:off x="9875520" y="2331720"/>
            <a:ext cx="14630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250"/>
              <a:buFont typeface="Arial"/>
              <a:buNone/>
            </a:pPr>
            <a:r>
              <a:rPr lang="en-US" sz="12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Turn the three reports into a maintenance list.</a:t>
            </a:r>
            <a:endParaRPr sz="12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24"/>
          <p:cNvSpPr/>
          <p:nvPr/>
        </p:nvSpPr>
        <p:spPr>
          <a:xfrm>
            <a:off x="960120" y="4526280"/>
            <a:ext cx="84124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200"/>
              <a:buFont typeface="Arial"/>
              <a:buNone/>
            </a:pPr>
            <a:r>
              <a:rPr b="1" lang="en-US" sz="22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A saved answer shows which public pages were found, how they were used, and where the route needs work.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24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24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6 · saved prompts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5"/>
          <p:cNvSpPr txBox="1"/>
          <p:nvPr/>
        </p:nvSpPr>
        <p:spPr>
          <a:xfrm>
            <a:off x="685800" y="411480"/>
            <a:ext cx="106984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Lab checkpoint: test the public discovery route</a:t>
            </a:r>
            <a:endParaRPr/>
          </a:p>
        </p:txBody>
      </p:sp>
      <p:sp>
        <p:nvSpPr>
          <p:cNvPr id="613" name="Google Shape;613;p25"/>
          <p:cNvSpPr txBox="1"/>
          <p:nvPr/>
        </p:nvSpPr>
        <p:spPr>
          <a:xfrm>
            <a:off x="713232" y="960120"/>
            <a:ext cx="98755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Switch to the lab for 8 minutes. Resolve the tasks you can and skip the rest for now.</a:t>
            </a:r>
            <a:endParaRPr/>
          </a:p>
        </p:txBody>
      </p:sp>
      <p:cxnSp>
        <p:nvCxnSpPr>
          <p:cNvPr id="614" name="Google Shape;614;p25"/>
          <p:cNvCxnSpPr/>
          <p:nvPr/>
        </p:nvCxnSpPr>
        <p:spPr>
          <a:xfrm rot="10800000">
            <a:off x="2606039" y="1458468"/>
            <a:ext cx="182881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615" name="Google Shape;615;p25"/>
          <p:cNvCxnSpPr/>
          <p:nvPr/>
        </p:nvCxnSpPr>
        <p:spPr>
          <a:xfrm rot="10800000">
            <a:off x="3749039" y="1458468"/>
            <a:ext cx="182881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616" name="Google Shape;616;p25"/>
          <p:cNvCxnSpPr/>
          <p:nvPr/>
        </p:nvCxnSpPr>
        <p:spPr>
          <a:xfrm rot="10800000">
            <a:off x="4892040" y="1458468"/>
            <a:ext cx="182880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617" name="Google Shape;617;p25"/>
          <p:cNvCxnSpPr/>
          <p:nvPr/>
        </p:nvCxnSpPr>
        <p:spPr>
          <a:xfrm rot="10800000">
            <a:off x="6035040" y="1458468"/>
            <a:ext cx="182880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618" name="Google Shape;618;p25"/>
          <p:cNvCxnSpPr/>
          <p:nvPr/>
        </p:nvCxnSpPr>
        <p:spPr>
          <a:xfrm rot="10800000">
            <a:off x="7178040" y="1458468"/>
            <a:ext cx="182880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619" name="Google Shape;619;p25"/>
          <p:cNvCxnSpPr/>
          <p:nvPr/>
        </p:nvCxnSpPr>
        <p:spPr>
          <a:xfrm rot="10800000">
            <a:off x="8321040" y="1458468"/>
            <a:ext cx="182879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620" name="Google Shape;620;p25">
            <a:hlinkClick r:id="rId3"/>
          </p:cNvPr>
          <p:cNvSpPr/>
          <p:nvPr/>
        </p:nvSpPr>
        <p:spPr>
          <a:xfrm>
            <a:off x="1463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2F8F4"/>
          </a:solidFill>
          <a:ln cap="flat" cmpd="sng" w="15225">
            <a:solidFill>
              <a:srgbClr val="2A6B4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2A6B4A"/>
                </a:solidFill>
                <a:latin typeface="Arial"/>
                <a:ea typeface="Arial"/>
                <a:cs typeface="Arial"/>
                <a:sym typeface="Arial"/>
              </a:rPr>
              <a:t>1. Profiles</a:t>
            </a:r>
            <a:endParaRPr/>
          </a:p>
        </p:txBody>
      </p:sp>
      <p:sp>
        <p:nvSpPr>
          <p:cNvPr id="621" name="Google Shape;621;p25">
            <a:hlinkClick r:id="rId4"/>
          </p:cNvPr>
          <p:cNvSpPr/>
          <p:nvPr/>
        </p:nvSpPr>
        <p:spPr>
          <a:xfrm>
            <a:off x="2606039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2F8F4"/>
          </a:solidFill>
          <a:ln cap="flat" cmpd="sng" w="15225">
            <a:solidFill>
              <a:srgbClr val="2A6B4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2A6B4A"/>
                </a:solidFill>
                <a:latin typeface="Arial"/>
                <a:ea typeface="Arial"/>
                <a:cs typeface="Arial"/>
                <a:sym typeface="Arial"/>
              </a:rPr>
              <a:t>2. Loop</a:t>
            </a:r>
            <a:endParaRPr/>
          </a:p>
        </p:txBody>
      </p:sp>
      <p:sp>
        <p:nvSpPr>
          <p:cNvPr id="622" name="Google Shape;622;p25">
            <a:hlinkClick r:id="rId5"/>
          </p:cNvPr>
          <p:cNvSpPr/>
          <p:nvPr/>
        </p:nvSpPr>
        <p:spPr>
          <a:xfrm>
            <a:off x="3749039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2F8F4"/>
          </a:solidFill>
          <a:ln cap="flat" cmpd="sng" w="15225">
            <a:solidFill>
              <a:srgbClr val="2A6B4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2A6B4A"/>
                </a:solidFill>
                <a:latin typeface="Arial"/>
                <a:ea typeface="Arial"/>
                <a:cs typeface="Arial"/>
                <a:sym typeface="Arial"/>
              </a:rPr>
              <a:t>3. Crawl</a:t>
            </a:r>
            <a:endParaRPr/>
          </a:p>
        </p:txBody>
      </p:sp>
      <p:sp>
        <p:nvSpPr>
          <p:cNvPr id="623" name="Google Shape;623;p25">
            <a:hlinkClick r:id="rId6"/>
          </p:cNvPr>
          <p:cNvSpPr/>
          <p:nvPr/>
        </p:nvSpPr>
        <p:spPr>
          <a:xfrm>
            <a:off x="4892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2F8F4"/>
          </a:solidFill>
          <a:ln cap="flat" cmpd="sng" w="15225">
            <a:solidFill>
              <a:srgbClr val="2A6B4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2A6B4A"/>
                </a:solidFill>
                <a:latin typeface="Arial"/>
                <a:ea typeface="Arial"/>
                <a:cs typeface="Arial"/>
                <a:sym typeface="Arial"/>
              </a:rPr>
              <a:t>4. Bots</a:t>
            </a:r>
            <a:endParaRPr/>
          </a:p>
        </p:txBody>
      </p:sp>
      <p:sp>
        <p:nvSpPr>
          <p:cNvPr id="624" name="Google Shape;624;p25">
            <a:hlinkClick r:id="rId7"/>
          </p:cNvPr>
          <p:cNvSpPr/>
          <p:nvPr/>
        </p:nvSpPr>
        <p:spPr>
          <a:xfrm>
            <a:off x="6035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2F8F4"/>
          </a:solidFill>
          <a:ln cap="flat" cmpd="sng" w="15225">
            <a:solidFill>
              <a:srgbClr val="2A6B4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2A6B4A"/>
                </a:solidFill>
                <a:latin typeface="Arial"/>
                <a:ea typeface="Arial"/>
                <a:cs typeface="Arial"/>
                <a:sym typeface="Arial"/>
              </a:rPr>
              <a:t>5. Ideas</a:t>
            </a:r>
            <a:endParaRPr/>
          </a:p>
        </p:txBody>
      </p:sp>
      <p:sp>
        <p:nvSpPr>
          <p:cNvPr id="625" name="Google Shape;625;p25">
            <a:hlinkClick r:id="rId8"/>
          </p:cNvPr>
          <p:cNvSpPr/>
          <p:nvPr/>
        </p:nvSpPr>
        <p:spPr>
          <a:xfrm>
            <a:off x="7178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6. Test</a:t>
            </a:r>
            <a:endParaRPr/>
          </a:p>
        </p:txBody>
      </p:sp>
      <p:sp>
        <p:nvSpPr>
          <p:cNvPr id="626" name="Google Shape;626;p25">
            <a:hlinkClick r:id="rId9"/>
          </p:cNvPr>
          <p:cNvSpPr/>
          <p:nvPr/>
        </p:nvSpPr>
        <p:spPr>
          <a:xfrm>
            <a:off x="8321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19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7. Maintain</a:t>
            </a:r>
            <a:endParaRPr/>
          </a:p>
        </p:txBody>
      </p:sp>
      <p:sp>
        <p:nvSpPr>
          <p:cNvPr id="627" name="Google Shape;627;p25"/>
          <p:cNvSpPr txBox="1"/>
          <p:nvPr/>
        </p:nvSpPr>
        <p:spPr>
          <a:xfrm>
            <a:off x="777240" y="2148840"/>
            <a:ext cx="21945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Do now</a:t>
            </a:r>
            <a:endParaRPr/>
          </a:p>
        </p:txBody>
      </p:sp>
      <p:sp>
        <p:nvSpPr>
          <p:cNvPr id="628" name="Google Shape;628;p25"/>
          <p:cNvSpPr/>
          <p:nvPr/>
        </p:nvSpPr>
        <p:spPr>
          <a:xfrm>
            <a:off x="777240" y="2633472"/>
            <a:ext cx="7498079" cy="51206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Station 6: run the researcher test or website test.</a:t>
            </a:r>
            <a:endParaRPr/>
          </a:p>
        </p:txBody>
      </p:sp>
      <p:sp>
        <p:nvSpPr>
          <p:cNvPr id="629" name="Google Shape;629;p25"/>
          <p:cNvSpPr/>
          <p:nvPr/>
        </p:nvSpPr>
        <p:spPr>
          <a:xfrm>
            <a:off x="777240" y="3291839"/>
            <a:ext cx="7498079" cy="51206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Save the prompt, answer, date, product, and cited URLs.</a:t>
            </a:r>
            <a:endParaRPr/>
          </a:p>
        </p:txBody>
      </p:sp>
      <p:sp>
        <p:nvSpPr>
          <p:cNvPr id="630" name="Google Shape;630;p25"/>
          <p:cNvSpPr/>
          <p:nvPr/>
        </p:nvSpPr>
        <p:spPr>
          <a:xfrm>
            <a:off x="777240" y="3950207"/>
            <a:ext cx="7498079" cy="512064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Mark whether the answer preserved the source and its limits.</a:t>
            </a:r>
            <a:endParaRPr/>
          </a:p>
        </p:txBody>
      </p:sp>
      <p:sp>
        <p:nvSpPr>
          <p:cNvPr id="631" name="Google Shape;631;p25"/>
          <p:cNvSpPr txBox="1"/>
          <p:nvPr/>
        </p:nvSpPr>
        <p:spPr>
          <a:xfrm>
            <a:off x="868680" y="5532120"/>
            <a:ext cx="6858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The goal is a repeatable check, not a one-off search result.</a:t>
            </a:r>
            <a:endParaRPr/>
          </a:p>
        </p:txBody>
      </p:sp>
      <p:sp>
        <p:nvSpPr>
          <p:cNvPr id="632" name="Google Shape;632;p25">
            <a:hlinkClick r:id="rId10"/>
          </p:cNvPr>
          <p:cNvSpPr/>
          <p:nvPr/>
        </p:nvSpPr>
        <p:spPr>
          <a:xfrm>
            <a:off x="8823960" y="2606040"/>
            <a:ext cx="2148840" cy="502920"/>
          </a:xfrm>
          <a:prstGeom prst="roundRect">
            <a:avLst>
              <a:gd fmla="val 16667" name="adj"/>
            </a:avLst>
          </a:prstGeom>
          <a:solidFill>
            <a:srgbClr val="1B2430"/>
          </a:solidFill>
          <a:ln cap="flat" cmpd="sng" w="15225">
            <a:solidFill>
              <a:srgbClr val="1B243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Open the lab</a:t>
            </a:r>
            <a:endParaRPr/>
          </a:p>
        </p:txBody>
      </p:sp>
      <p:pic>
        <p:nvPicPr>
          <p:cNvPr descr="research_lab_qr.png" id="633" name="Google Shape;633;p2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354312" y="3310128"/>
            <a:ext cx="1097280" cy="1097280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25"/>
          <p:cNvSpPr txBox="1"/>
          <p:nvPr/>
        </p:nvSpPr>
        <p:spPr>
          <a:xfrm>
            <a:off x="8302752" y="461772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Keep the lab open in a second window.</a:t>
            </a:r>
            <a:endParaRPr/>
          </a:p>
        </p:txBody>
      </p:sp>
      <p:sp>
        <p:nvSpPr>
          <p:cNvPr id="635" name="Google Shape;635;p25"/>
          <p:cNvSpPr txBox="1"/>
          <p:nvPr/>
        </p:nvSpPr>
        <p:spPr>
          <a:xfrm>
            <a:off x="685800" y="6428232"/>
            <a:ext cx="48463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/>
          </a:p>
        </p:txBody>
      </p:sp>
      <p:sp>
        <p:nvSpPr>
          <p:cNvPr id="636" name="Google Shape;636;p25"/>
          <p:cNvSpPr txBox="1"/>
          <p:nvPr/>
        </p:nvSpPr>
        <p:spPr>
          <a:xfrm>
            <a:off x="11292840" y="6428232"/>
            <a:ext cx="3200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25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26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Publishing a concept page or blog post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3" name="Google Shape;643;p26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4" name="Google Shape;644;p26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Make the page useful to a person first. That is also the part a system can read.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26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26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26</a:t>
            </a:r>
            <a:endParaRPr/>
          </a:p>
        </p:txBody>
      </p:sp>
      <p:sp>
        <p:nvSpPr>
          <p:cNvPr id="647" name="Google Shape;647;p26"/>
          <p:cNvSpPr/>
          <p:nvPr/>
        </p:nvSpPr>
        <p:spPr>
          <a:xfrm>
            <a:off x="868680" y="1572768"/>
            <a:ext cx="2057400" cy="438912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p26"/>
          <p:cNvSpPr/>
          <p:nvPr/>
        </p:nvSpPr>
        <p:spPr>
          <a:xfrm>
            <a:off x="978408" y="1664208"/>
            <a:ext cx="183794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300"/>
              <a:buFont typeface="Arial"/>
              <a:buNone/>
            </a:pPr>
            <a:r>
              <a:rPr b="1" lang="en-US" sz="13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Entry point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26"/>
          <p:cNvSpPr/>
          <p:nvPr/>
        </p:nvSpPr>
        <p:spPr>
          <a:xfrm>
            <a:off x="3246120" y="1645920"/>
            <a:ext cx="6949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Descriptive title and stable, topic-specific URL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26"/>
          <p:cNvSpPr/>
          <p:nvPr/>
        </p:nvSpPr>
        <p:spPr>
          <a:xfrm>
            <a:off x="868680" y="2286000"/>
            <a:ext cx="2057400" cy="438912"/>
          </a:xfrm>
          <a:prstGeom prst="roundRect">
            <a:avLst>
              <a:gd fmla="val 16667" name="adj"/>
            </a:avLst>
          </a:prstGeom>
          <a:solidFill>
            <a:srgbClr val="F3F4F6"/>
          </a:solidFill>
          <a:ln cap="flat" cmpd="sng" w="12700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26"/>
          <p:cNvSpPr/>
          <p:nvPr/>
        </p:nvSpPr>
        <p:spPr>
          <a:xfrm>
            <a:off x="978408" y="2377440"/>
            <a:ext cx="183794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00"/>
              <a:buFont typeface="Arial"/>
              <a:buNone/>
            </a:pPr>
            <a:r>
              <a:rPr b="1" lang="en-US" sz="13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Explanation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26"/>
          <p:cNvSpPr/>
          <p:nvPr/>
        </p:nvSpPr>
        <p:spPr>
          <a:xfrm>
            <a:off x="3246120" y="2359152"/>
            <a:ext cx="6949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Readable text with examples and limits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26"/>
          <p:cNvSpPr/>
          <p:nvPr/>
        </p:nvSpPr>
        <p:spPr>
          <a:xfrm>
            <a:off x="868680" y="2999232"/>
            <a:ext cx="2057400" cy="438912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26"/>
          <p:cNvSpPr/>
          <p:nvPr/>
        </p:nvSpPr>
        <p:spPr>
          <a:xfrm>
            <a:off x="978408" y="3090672"/>
            <a:ext cx="183794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300"/>
              <a:buFont typeface="Arial"/>
              <a:buNone/>
            </a:pPr>
            <a:r>
              <a:rPr b="1" lang="en-US" sz="13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Attribution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26"/>
          <p:cNvSpPr/>
          <p:nvPr/>
        </p:nvSpPr>
        <p:spPr>
          <a:xfrm>
            <a:off x="3246120" y="3072384"/>
            <a:ext cx="6949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Named author, sources, publication status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26"/>
          <p:cNvSpPr/>
          <p:nvPr/>
        </p:nvSpPr>
        <p:spPr>
          <a:xfrm>
            <a:off x="868680" y="3712464"/>
            <a:ext cx="2057400" cy="438912"/>
          </a:xfrm>
          <a:prstGeom prst="roundRect">
            <a:avLst>
              <a:gd fmla="val 16667" name="adj"/>
            </a:avLst>
          </a:prstGeom>
          <a:solidFill>
            <a:srgbClr val="F3F4F6"/>
          </a:solidFill>
          <a:ln cap="flat" cmpd="sng" w="12700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26"/>
          <p:cNvSpPr/>
          <p:nvPr/>
        </p:nvSpPr>
        <p:spPr>
          <a:xfrm>
            <a:off x="978408" y="3803904"/>
            <a:ext cx="183794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00"/>
              <a:buFont typeface="Arial"/>
              <a:buNone/>
            </a:pPr>
            <a:r>
              <a:rPr b="1" lang="en-US" sz="13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Connections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26"/>
          <p:cNvSpPr/>
          <p:nvPr/>
        </p:nvSpPr>
        <p:spPr>
          <a:xfrm>
            <a:off x="3246120" y="3785616"/>
            <a:ext cx="6949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Links to related concepts and relevant papers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26"/>
          <p:cNvSpPr/>
          <p:nvPr/>
        </p:nvSpPr>
        <p:spPr>
          <a:xfrm>
            <a:off x="868680" y="4425696"/>
            <a:ext cx="2057400" cy="438912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26"/>
          <p:cNvSpPr/>
          <p:nvPr/>
        </p:nvSpPr>
        <p:spPr>
          <a:xfrm>
            <a:off x="978408" y="4517136"/>
            <a:ext cx="183794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300"/>
              <a:buFont typeface="Arial"/>
              <a:buNone/>
            </a:pPr>
            <a:r>
              <a:rPr b="1" lang="en-US" sz="13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Maintenance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26"/>
          <p:cNvSpPr/>
          <p:nvPr/>
        </p:nvSpPr>
        <p:spPr>
          <a:xfrm>
            <a:off x="3246120" y="4498848"/>
            <a:ext cx="69494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Accurate dates and a route from the index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26"/>
          <p:cNvSpPr/>
          <p:nvPr/>
        </p:nvSpPr>
        <p:spPr>
          <a:xfrm>
            <a:off x="914400" y="5486400"/>
            <a:ext cx="79552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000"/>
              <a:buFont typeface="Arial"/>
              <a:buNone/>
            </a:pPr>
            <a:r>
              <a:rPr b="1" lang="en-US" sz="20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Normal discovery practices come before unsupported optimization tricks.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26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26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5 · publish a useful page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27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Measure the route, not the vibe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1" name="Google Shape;671;p27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2" name="Google Shape;672;p27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Keep a small, repeatable record of whether the changes helped discovery and attribution.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27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27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27</a:t>
            </a:r>
            <a:endParaRPr/>
          </a:p>
        </p:txBody>
      </p:sp>
      <p:sp>
        <p:nvSpPr>
          <p:cNvPr id="675" name="Google Shape;675;p27"/>
          <p:cNvSpPr/>
          <p:nvPr/>
        </p:nvSpPr>
        <p:spPr>
          <a:xfrm>
            <a:off x="868680" y="1600200"/>
            <a:ext cx="2926080" cy="475488"/>
          </a:xfrm>
          <a:prstGeom prst="roundRect">
            <a:avLst>
              <a:gd fmla="val 15385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27"/>
          <p:cNvSpPr/>
          <p:nvPr/>
        </p:nvSpPr>
        <p:spPr>
          <a:xfrm>
            <a:off x="978408" y="1691640"/>
            <a:ext cx="2706624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350"/>
              <a:buFont typeface="Arial"/>
              <a:buNone/>
            </a:pPr>
            <a:r>
              <a:rPr b="1" lang="en-US" sz="135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Can search find it?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27"/>
          <p:cNvSpPr/>
          <p:nvPr/>
        </p:nvSpPr>
        <p:spPr>
          <a:xfrm>
            <a:off x="960120" y="2212848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URL inspection, indexing status, impressions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27"/>
          <p:cNvSpPr/>
          <p:nvPr/>
        </p:nvSpPr>
        <p:spPr>
          <a:xfrm>
            <a:off x="6035040" y="1600200"/>
            <a:ext cx="2926080" cy="475488"/>
          </a:xfrm>
          <a:prstGeom prst="roundRect">
            <a:avLst>
              <a:gd fmla="val 15385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27"/>
          <p:cNvSpPr/>
          <p:nvPr/>
        </p:nvSpPr>
        <p:spPr>
          <a:xfrm>
            <a:off x="6144768" y="1691640"/>
            <a:ext cx="2706624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350"/>
              <a:buFont typeface="Arial"/>
              <a:buNone/>
            </a:pPr>
            <a:r>
              <a:rPr b="1" lang="en-US" sz="135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Does someone use it?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27"/>
          <p:cNvSpPr/>
          <p:nvPr/>
        </p:nvSpPr>
        <p:spPr>
          <a:xfrm>
            <a:off x="6126480" y="2212848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Visits to concept pages and onward visits to papers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Google Shape;681;p27"/>
          <p:cNvSpPr/>
          <p:nvPr/>
        </p:nvSpPr>
        <p:spPr>
          <a:xfrm>
            <a:off x="868680" y="3063240"/>
            <a:ext cx="2926080" cy="475488"/>
          </a:xfrm>
          <a:prstGeom prst="roundRect">
            <a:avLst>
              <a:gd fmla="val 15385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p27"/>
          <p:cNvSpPr/>
          <p:nvPr/>
        </p:nvSpPr>
        <p:spPr>
          <a:xfrm>
            <a:off x="978408" y="3154680"/>
            <a:ext cx="2706624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350"/>
              <a:buFont typeface="Arial"/>
              <a:buNone/>
            </a:pPr>
            <a:r>
              <a:rPr b="1" lang="en-US" sz="135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Does AI search cite it?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27"/>
          <p:cNvSpPr/>
          <p:nvPr/>
        </p:nvSpPr>
        <p:spPr>
          <a:xfrm>
            <a:off x="960120" y="3675888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Question, date, product, answer, cited URL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27"/>
          <p:cNvSpPr/>
          <p:nvPr/>
        </p:nvSpPr>
        <p:spPr>
          <a:xfrm>
            <a:off x="6035040" y="3063240"/>
            <a:ext cx="2926080" cy="475488"/>
          </a:xfrm>
          <a:prstGeom prst="roundRect">
            <a:avLst>
              <a:gd fmla="val 15385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27"/>
          <p:cNvSpPr/>
          <p:nvPr/>
        </p:nvSpPr>
        <p:spPr>
          <a:xfrm>
            <a:off x="6144768" y="3154680"/>
            <a:ext cx="2706624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350"/>
              <a:buFont typeface="Arial"/>
              <a:buNone/>
            </a:pPr>
            <a:r>
              <a:rPr b="1" lang="en-US" sz="135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Is the citation accurate?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27"/>
          <p:cNvSpPr/>
          <p:nvPr/>
        </p:nvSpPr>
        <p:spPr>
          <a:xfrm>
            <a:off x="6126480" y="3675888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Whether the answer preserves the source and limits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27"/>
          <p:cNvSpPr/>
          <p:nvPr/>
        </p:nvSpPr>
        <p:spPr>
          <a:xfrm>
            <a:off x="914400" y="5285232"/>
            <a:ext cx="86868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Search and model behavior changes. The record lets you compare runs without overstating causality.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27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27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7 · measurement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28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A maintenance routine keeps the public record coherent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6" name="Google Shape;696;p28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7" name="Google Shape;697;p28"/>
          <p:cNvSpPr/>
          <p:nvPr/>
        </p:nvSpPr>
        <p:spPr>
          <a:xfrm>
            <a:off x="685800" y="1115568"/>
            <a:ext cx="10607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The work is small if each publication and explanation gets checked when it changes.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28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p28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28</a:t>
            </a:r>
            <a:endParaRPr/>
          </a:p>
        </p:txBody>
      </p:sp>
      <p:sp>
        <p:nvSpPr>
          <p:cNvPr id="700" name="Google Shape;700;p28"/>
          <p:cNvSpPr/>
          <p:nvPr/>
        </p:nvSpPr>
        <p:spPr>
          <a:xfrm>
            <a:off x="960120" y="1600200"/>
            <a:ext cx="3657600" cy="566928"/>
          </a:xfrm>
          <a:prstGeom prst="roundRect">
            <a:avLst>
              <a:gd fmla="val 12903" name="adj"/>
            </a:avLst>
          </a:prstGeom>
          <a:solidFill>
            <a:srgbClr val="F7E9E9"/>
          </a:solidFill>
          <a:ln cap="flat" cmpd="sng" w="12700">
            <a:solidFill>
              <a:srgbClr val="F7E9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28"/>
          <p:cNvSpPr/>
          <p:nvPr/>
        </p:nvSpPr>
        <p:spPr>
          <a:xfrm>
            <a:off x="1069848" y="1691640"/>
            <a:ext cx="343814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After a publication or profile change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28"/>
          <p:cNvSpPr/>
          <p:nvPr/>
        </p:nvSpPr>
        <p:spPr>
          <a:xfrm>
            <a:off x="1051560" y="2331720"/>
            <a:ext cx="39776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Check the DOI record, public author profiles, paper page, and CV.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28"/>
          <p:cNvSpPr/>
          <p:nvPr/>
        </p:nvSpPr>
        <p:spPr>
          <a:xfrm>
            <a:off x="6400800" y="1600200"/>
            <a:ext cx="3154680" cy="566928"/>
          </a:xfrm>
          <a:prstGeom prst="roundRect">
            <a:avLst>
              <a:gd fmla="val 12903" name="adj"/>
            </a:avLst>
          </a:prstGeom>
          <a:solidFill>
            <a:srgbClr val="EAF1F7"/>
          </a:solidFill>
          <a:ln cap="flat" cmpd="sng" w="12700">
            <a:solidFill>
              <a:srgbClr val="EAF1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28"/>
          <p:cNvSpPr/>
          <p:nvPr/>
        </p:nvSpPr>
        <p:spPr>
          <a:xfrm>
            <a:off x="6510528" y="1691640"/>
            <a:ext cx="293522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After a new explanation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28"/>
          <p:cNvSpPr/>
          <p:nvPr/>
        </p:nvSpPr>
        <p:spPr>
          <a:xfrm>
            <a:off x="6492240" y="2331720"/>
            <a:ext cx="37947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Link it from the blog index and any existing page where it helps the reader.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06" name="Google Shape;706;p28"/>
          <p:cNvCxnSpPr/>
          <p:nvPr/>
        </p:nvCxnSpPr>
        <p:spPr>
          <a:xfrm>
            <a:off x="2743200" y="3429000"/>
            <a:ext cx="1280160" cy="640080"/>
          </a:xfrm>
          <a:prstGeom prst="straightConnector1">
            <a:avLst/>
          </a:prstGeom>
          <a:noFill/>
          <a:ln cap="flat" cmpd="sng" w="1395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707" name="Google Shape;707;p28"/>
          <p:cNvCxnSpPr/>
          <p:nvPr/>
        </p:nvCxnSpPr>
        <p:spPr>
          <a:xfrm flipH="1">
            <a:off x="6309360" y="3429000"/>
            <a:ext cx="1280160" cy="640080"/>
          </a:xfrm>
          <a:prstGeom prst="straightConnector1">
            <a:avLst/>
          </a:prstGeom>
          <a:noFill/>
          <a:ln cap="flat" cmpd="sng" w="13950">
            <a:solidFill>
              <a:srgbClr val="6B728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08" name="Google Shape;708;p28"/>
          <p:cNvSpPr/>
          <p:nvPr/>
        </p:nvSpPr>
        <p:spPr>
          <a:xfrm>
            <a:off x="3291840" y="4160520"/>
            <a:ext cx="5577840" cy="658368"/>
          </a:xfrm>
          <a:prstGeom prst="roundRect">
            <a:avLst>
              <a:gd fmla="val 11111" name="adj"/>
            </a:avLst>
          </a:prstGeom>
          <a:solidFill>
            <a:srgbClr val="EDF6EF"/>
          </a:solidFill>
          <a:ln cap="flat" cmpd="sng" w="12700">
            <a:solidFill>
              <a:srgbClr val="EDF6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28"/>
          <p:cNvSpPr/>
          <p:nvPr/>
        </p:nvSpPr>
        <p:spPr>
          <a:xfrm>
            <a:off x="3401568" y="4251960"/>
            <a:ext cx="5358384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87A4E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387A4E"/>
                </a:solidFill>
                <a:latin typeface="Arial"/>
                <a:ea typeface="Arial"/>
                <a:cs typeface="Arial"/>
                <a:sym typeface="Arial"/>
              </a:rPr>
              <a:t>Record the date, inspect the links, and repeat the discovery checks.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28"/>
          <p:cNvSpPr/>
          <p:nvPr/>
        </p:nvSpPr>
        <p:spPr>
          <a:xfrm>
            <a:off x="9372600" y="6272784"/>
            <a:ext cx="1325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BD1D8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CBD1D8"/>
                </a:solidFill>
                <a:latin typeface="Arial"/>
                <a:ea typeface="Arial"/>
                <a:cs typeface="Arial"/>
                <a:sym typeface="Arial"/>
              </a:rPr>
              <a:t>sources in notes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28"/>
          <p:cNvSpPr/>
          <p:nvPr/>
        </p:nvSpPr>
        <p:spPr>
          <a:xfrm>
            <a:off x="8092440" y="5989320"/>
            <a:ext cx="3429000" cy="310896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Lab Station 7 · maintenance routine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29"/>
          <p:cNvSpPr txBox="1"/>
          <p:nvPr/>
        </p:nvSpPr>
        <p:spPr>
          <a:xfrm>
            <a:off x="685800" y="411480"/>
            <a:ext cx="106984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Lab checkpoint: measure and maintain</a:t>
            </a:r>
            <a:endParaRPr/>
          </a:p>
        </p:txBody>
      </p:sp>
      <p:sp>
        <p:nvSpPr>
          <p:cNvPr id="717" name="Google Shape;717;p29"/>
          <p:cNvSpPr txBox="1"/>
          <p:nvPr/>
        </p:nvSpPr>
        <p:spPr>
          <a:xfrm>
            <a:off x="713232" y="960120"/>
            <a:ext cx="98755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Switch to the lab for 5 minutes. Resolve the tasks you can and skip the rest for now.</a:t>
            </a:r>
            <a:endParaRPr/>
          </a:p>
        </p:txBody>
      </p:sp>
      <p:cxnSp>
        <p:nvCxnSpPr>
          <p:cNvPr id="718" name="Google Shape;718;p29"/>
          <p:cNvCxnSpPr/>
          <p:nvPr/>
        </p:nvCxnSpPr>
        <p:spPr>
          <a:xfrm rot="10800000">
            <a:off x="2606039" y="1458468"/>
            <a:ext cx="182881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719" name="Google Shape;719;p29"/>
          <p:cNvCxnSpPr/>
          <p:nvPr/>
        </p:nvCxnSpPr>
        <p:spPr>
          <a:xfrm rot="10800000">
            <a:off x="3749039" y="1458468"/>
            <a:ext cx="182881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720" name="Google Shape;720;p29"/>
          <p:cNvCxnSpPr/>
          <p:nvPr/>
        </p:nvCxnSpPr>
        <p:spPr>
          <a:xfrm rot="10800000">
            <a:off x="4892040" y="1458468"/>
            <a:ext cx="182880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721" name="Google Shape;721;p29"/>
          <p:cNvCxnSpPr/>
          <p:nvPr/>
        </p:nvCxnSpPr>
        <p:spPr>
          <a:xfrm rot="10800000">
            <a:off x="6035040" y="1458468"/>
            <a:ext cx="182880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722" name="Google Shape;722;p29"/>
          <p:cNvCxnSpPr/>
          <p:nvPr/>
        </p:nvCxnSpPr>
        <p:spPr>
          <a:xfrm rot="10800000">
            <a:off x="7178040" y="1458468"/>
            <a:ext cx="182880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723" name="Google Shape;723;p29"/>
          <p:cNvCxnSpPr/>
          <p:nvPr/>
        </p:nvCxnSpPr>
        <p:spPr>
          <a:xfrm rot="10800000">
            <a:off x="8321040" y="1458468"/>
            <a:ext cx="182879" cy="0"/>
          </a:xfrm>
          <a:prstGeom prst="straightConnector1">
            <a:avLst/>
          </a:prstGeom>
          <a:noFill/>
          <a:ln cap="flat" cmpd="sng" w="1777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724" name="Google Shape;724;p29">
            <a:hlinkClick r:id="rId3"/>
          </p:cNvPr>
          <p:cNvSpPr/>
          <p:nvPr/>
        </p:nvSpPr>
        <p:spPr>
          <a:xfrm>
            <a:off x="1463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2F8F4"/>
          </a:solidFill>
          <a:ln cap="flat" cmpd="sng" w="15225">
            <a:solidFill>
              <a:srgbClr val="2A6B4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2A6B4A"/>
                </a:solidFill>
                <a:latin typeface="Arial"/>
                <a:ea typeface="Arial"/>
                <a:cs typeface="Arial"/>
                <a:sym typeface="Arial"/>
              </a:rPr>
              <a:t>1. Profiles</a:t>
            </a:r>
            <a:endParaRPr/>
          </a:p>
        </p:txBody>
      </p:sp>
      <p:sp>
        <p:nvSpPr>
          <p:cNvPr id="725" name="Google Shape;725;p29">
            <a:hlinkClick r:id="rId4"/>
          </p:cNvPr>
          <p:cNvSpPr/>
          <p:nvPr/>
        </p:nvSpPr>
        <p:spPr>
          <a:xfrm>
            <a:off x="2606039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2F8F4"/>
          </a:solidFill>
          <a:ln cap="flat" cmpd="sng" w="15225">
            <a:solidFill>
              <a:srgbClr val="2A6B4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2A6B4A"/>
                </a:solidFill>
                <a:latin typeface="Arial"/>
                <a:ea typeface="Arial"/>
                <a:cs typeface="Arial"/>
                <a:sym typeface="Arial"/>
              </a:rPr>
              <a:t>2. Loop</a:t>
            </a:r>
            <a:endParaRPr/>
          </a:p>
        </p:txBody>
      </p:sp>
      <p:sp>
        <p:nvSpPr>
          <p:cNvPr id="726" name="Google Shape;726;p29">
            <a:hlinkClick r:id="rId5"/>
          </p:cNvPr>
          <p:cNvSpPr/>
          <p:nvPr/>
        </p:nvSpPr>
        <p:spPr>
          <a:xfrm>
            <a:off x="3749039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2F8F4"/>
          </a:solidFill>
          <a:ln cap="flat" cmpd="sng" w="15225">
            <a:solidFill>
              <a:srgbClr val="2A6B4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2A6B4A"/>
                </a:solidFill>
                <a:latin typeface="Arial"/>
                <a:ea typeface="Arial"/>
                <a:cs typeface="Arial"/>
                <a:sym typeface="Arial"/>
              </a:rPr>
              <a:t>3. Crawl</a:t>
            </a:r>
            <a:endParaRPr/>
          </a:p>
        </p:txBody>
      </p:sp>
      <p:sp>
        <p:nvSpPr>
          <p:cNvPr id="727" name="Google Shape;727;p29">
            <a:hlinkClick r:id="rId6"/>
          </p:cNvPr>
          <p:cNvSpPr/>
          <p:nvPr/>
        </p:nvSpPr>
        <p:spPr>
          <a:xfrm>
            <a:off x="4892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2F8F4"/>
          </a:solidFill>
          <a:ln cap="flat" cmpd="sng" w="15225">
            <a:solidFill>
              <a:srgbClr val="2A6B4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2A6B4A"/>
                </a:solidFill>
                <a:latin typeface="Arial"/>
                <a:ea typeface="Arial"/>
                <a:cs typeface="Arial"/>
                <a:sym typeface="Arial"/>
              </a:rPr>
              <a:t>4. Bots</a:t>
            </a:r>
            <a:endParaRPr/>
          </a:p>
        </p:txBody>
      </p:sp>
      <p:sp>
        <p:nvSpPr>
          <p:cNvPr id="728" name="Google Shape;728;p29">
            <a:hlinkClick r:id="rId7"/>
          </p:cNvPr>
          <p:cNvSpPr/>
          <p:nvPr/>
        </p:nvSpPr>
        <p:spPr>
          <a:xfrm>
            <a:off x="6035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2F8F4"/>
          </a:solidFill>
          <a:ln cap="flat" cmpd="sng" w="15225">
            <a:solidFill>
              <a:srgbClr val="2A6B4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2A6B4A"/>
                </a:solidFill>
                <a:latin typeface="Arial"/>
                <a:ea typeface="Arial"/>
                <a:cs typeface="Arial"/>
                <a:sym typeface="Arial"/>
              </a:rPr>
              <a:t>5. Ideas</a:t>
            </a:r>
            <a:endParaRPr/>
          </a:p>
        </p:txBody>
      </p:sp>
      <p:sp>
        <p:nvSpPr>
          <p:cNvPr id="729" name="Google Shape;729;p29">
            <a:hlinkClick r:id="rId8"/>
          </p:cNvPr>
          <p:cNvSpPr/>
          <p:nvPr/>
        </p:nvSpPr>
        <p:spPr>
          <a:xfrm>
            <a:off x="7178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2F8F4"/>
          </a:solidFill>
          <a:ln cap="flat" cmpd="sng" w="15225">
            <a:solidFill>
              <a:srgbClr val="2A6B4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2A6B4A"/>
                </a:solidFill>
                <a:latin typeface="Arial"/>
                <a:ea typeface="Arial"/>
                <a:cs typeface="Arial"/>
                <a:sym typeface="Arial"/>
              </a:rPr>
              <a:t>6. Test</a:t>
            </a:r>
            <a:endParaRPr/>
          </a:p>
        </p:txBody>
      </p:sp>
      <p:sp>
        <p:nvSpPr>
          <p:cNvPr id="730" name="Google Shape;730;p29">
            <a:hlinkClick r:id="rId9"/>
          </p:cNvPr>
          <p:cNvSpPr/>
          <p:nvPr/>
        </p:nvSpPr>
        <p:spPr>
          <a:xfrm>
            <a:off x="8321040" y="1207008"/>
            <a:ext cx="1325880" cy="502920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19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7. Maintain</a:t>
            </a:r>
            <a:endParaRPr/>
          </a:p>
        </p:txBody>
      </p:sp>
      <p:sp>
        <p:nvSpPr>
          <p:cNvPr id="731" name="Google Shape;731;p29"/>
          <p:cNvSpPr txBox="1"/>
          <p:nvPr/>
        </p:nvSpPr>
        <p:spPr>
          <a:xfrm>
            <a:off x="777240" y="2148840"/>
            <a:ext cx="21945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Do now</a:t>
            </a:r>
            <a:endParaRPr/>
          </a:p>
        </p:txBody>
      </p:sp>
      <p:sp>
        <p:nvSpPr>
          <p:cNvPr id="732" name="Google Shape;732;p29"/>
          <p:cNvSpPr/>
          <p:nvPr/>
        </p:nvSpPr>
        <p:spPr>
          <a:xfrm>
            <a:off x="777240" y="2633472"/>
            <a:ext cx="7498079" cy="51206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Station 7: copy the one-page discovery log pattern.</a:t>
            </a:r>
            <a:endParaRPr/>
          </a:p>
        </p:txBody>
      </p:sp>
      <p:sp>
        <p:nvSpPr>
          <p:cNvPr id="733" name="Google Shape;733;p29"/>
          <p:cNvSpPr/>
          <p:nvPr/>
        </p:nvSpPr>
        <p:spPr>
          <a:xfrm>
            <a:off x="777240" y="3291839"/>
            <a:ext cx="7498079" cy="512064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5225">
            <a:solidFill>
              <a:srgbClr val="C9CFD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Add one trigger you will use after a new paper, profile change, or blog post.</a:t>
            </a:r>
            <a:endParaRPr/>
          </a:p>
        </p:txBody>
      </p:sp>
      <p:sp>
        <p:nvSpPr>
          <p:cNvPr id="734" name="Google Shape;734;p29"/>
          <p:cNvSpPr/>
          <p:nvPr/>
        </p:nvSpPr>
        <p:spPr>
          <a:xfrm>
            <a:off x="777240" y="3950207"/>
            <a:ext cx="7498079" cy="512064"/>
          </a:xfrm>
          <a:prstGeom prst="roundRect">
            <a:avLst>
              <a:gd fmla="val 16667" name="adj"/>
            </a:avLst>
          </a:prstGeom>
          <a:solidFill>
            <a:srgbClr val="F7E9E9"/>
          </a:solidFill>
          <a:ln cap="flat" cmpd="sng" w="15225">
            <a:solidFill>
              <a:srgbClr val="8B2E2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Copy your next steps before discussion.</a:t>
            </a:r>
            <a:endParaRPr/>
          </a:p>
        </p:txBody>
      </p:sp>
      <p:sp>
        <p:nvSpPr>
          <p:cNvPr id="735" name="Google Shape;735;p29"/>
          <p:cNvSpPr txBox="1"/>
          <p:nvPr/>
        </p:nvSpPr>
        <p:spPr>
          <a:xfrm>
            <a:off x="868680" y="5532120"/>
            <a:ext cx="6858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This is the maintenance piece: a small record makes future checks comparable.</a:t>
            </a:r>
            <a:endParaRPr/>
          </a:p>
        </p:txBody>
      </p:sp>
      <p:sp>
        <p:nvSpPr>
          <p:cNvPr id="736" name="Google Shape;736;p29">
            <a:hlinkClick r:id="rId10"/>
          </p:cNvPr>
          <p:cNvSpPr/>
          <p:nvPr/>
        </p:nvSpPr>
        <p:spPr>
          <a:xfrm>
            <a:off x="8823960" y="2606040"/>
            <a:ext cx="2148840" cy="502920"/>
          </a:xfrm>
          <a:prstGeom prst="roundRect">
            <a:avLst>
              <a:gd fmla="val 16667" name="adj"/>
            </a:avLst>
          </a:prstGeom>
          <a:solidFill>
            <a:srgbClr val="1B2430"/>
          </a:solidFill>
          <a:ln cap="flat" cmpd="sng" w="15225">
            <a:solidFill>
              <a:srgbClr val="1B243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36575" lIns="73150" spcFirstLastPara="1" rIns="73150" wrap="square" tIns="365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Open the lab</a:t>
            </a:r>
            <a:endParaRPr/>
          </a:p>
        </p:txBody>
      </p:sp>
      <p:pic>
        <p:nvPicPr>
          <p:cNvPr descr="research_lab_qr.png" id="737" name="Google Shape;737;p2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354312" y="3310128"/>
            <a:ext cx="1097280" cy="1097280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29"/>
          <p:cNvSpPr txBox="1"/>
          <p:nvPr/>
        </p:nvSpPr>
        <p:spPr>
          <a:xfrm>
            <a:off x="8302752" y="461772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Keep the lab open in a second window.</a:t>
            </a:r>
            <a:endParaRPr/>
          </a:p>
        </p:txBody>
      </p:sp>
      <p:sp>
        <p:nvSpPr>
          <p:cNvPr id="739" name="Google Shape;739;p29"/>
          <p:cNvSpPr txBox="1"/>
          <p:nvPr/>
        </p:nvSpPr>
        <p:spPr>
          <a:xfrm>
            <a:off x="685800" y="6428232"/>
            <a:ext cx="48463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/>
          </a:p>
        </p:txBody>
      </p:sp>
      <p:sp>
        <p:nvSpPr>
          <p:cNvPr id="740" name="Google Shape;740;p29"/>
          <p:cNvSpPr txBox="1"/>
          <p:nvPr/>
        </p:nvSpPr>
        <p:spPr>
          <a:xfrm>
            <a:off x="11292840" y="6428232"/>
            <a:ext cx="3200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73150" spcFirstLastPara="1" rIns="73150" wrap="square" tIns="365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29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31"/>
          <p:cNvSpPr/>
          <p:nvPr/>
        </p:nvSpPr>
        <p:spPr>
          <a:xfrm>
            <a:off x="685800" y="411480"/>
            <a:ext cx="108813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2700"/>
              <a:buFont typeface="Georgia"/>
              <a:buNone/>
            </a:pPr>
            <a:r>
              <a:rPr b="1" lang="en-US" sz="2700">
                <a:solidFill>
                  <a:srgbClr val="1B2430"/>
                </a:solidFill>
                <a:latin typeface="Georgia"/>
                <a:ea typeface="Georgia"/>
                <a:cs typeface="Georgia"/>
                <a:sym typeface="Georgia"/>
              </a:rPr>
              <a:t>Selected sources in the notes</a:t>
            </a: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47" name="Google Shape;747;p31"/>
          <p:cNvCxnSpPr/>
          <p:nvPr/>
        </p:nvCxnSpPr>
        <p:spPr>
          <a:xfrm>
            <a:off x="685800" y="978408"/>
            <a:ext cx="1051560" cy="0"/>
          </a:xfrm>
          <a:prstGeom prst="straightConnector1">
            <a:avLst/>
          </a:prstGeom>
          <a:noFill/>
          <a:ln cap="flat" cmpd="sng" w="27925">
            <a:solidFill>
              <a:srgbClr val="8B2E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48" name="Google Shape;748;p31"/>
          <p:cNvSpPr/>
          <p:nvPr/>
        </p:nvSpPr>
        <p:spPr>
          <a:xfrm>
            <a:off x="685800" y="6428232"/>
            <a:ext cx="47548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C6CE"/>
              </a:buClr>
              <a:buSzPts val="540"/>
              <a:buFont typeface="Arial"/>
              <a:buNone/>
            </a:pPr>
            <a:r>
              <a:rPr lang="en-US" sz="540">
                <a:solidFill>
                  <a:srgbClr val="BFC6CE"/>
                </a:solidFill>
                <a:latin typeface="Arial"/>
                <a:ea typeface="Arial"/>
                <a:cs typeface="Arial"/>
                <a:sym typeface="Arial"/>
              </a:rPr>
              <a:t>research discovery  ·  Game2Learn Lab  ·  NC State University</a:t>
            </a:r>
            <a:endParaRPr sz="54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p31"/>
          <p:cNvSpPr/>
          <p:nvPr/>
        </p:nvSpPr>
        <p:spPr>
          <a:xfrm>
            <a:off x="11292840" y="6428232"/>
            <a:ext cx="228600" cy="137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rgbClr val="606770"/>
                </a:solidFill>
                <a:latin typeface="Arial"/>
                <a:ea typeface="Arial"/>
                <a:cs typeface="Arial"/>
                <a:sym typeface="Arial"/>
              </a:rPr>
              <a:t>31</a:t>
            </a:r>
            <a:endParaRPr/>
          </a:p>
        </p:txBody>
      </p:sp>
      <p:sp>
        <p:nvSpPr>
          <p:cNvPr id="750" name="Google Shape;750;p31"/>
          <p:cNvSpPr/>
          <p:nvPr/>
        </p:nvSpPr>
        <p:spPr>
          <a:xfrm>
            <a:off x="868680" y="1508760"/>
            <a:ext cx="29260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2E2E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8B2E2E"/>
                </a:solidFill>
                <a:latin typeface="Arial"/>
                <a:ea typeface="Arial"/>
                <a:cs typeface="Arial"/>
                <a:sym typeface="Arial"/>
              </a:rPr>
              <a:t>Profiles and examples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p31"/>
          <p:cNvSpPr/>
          <p:nvPr/>
        </p:nvSpPr>
        <p:spPr>
          <a:xfrm>
            <a:off x="868680" y="1901952"/>
            <a:ext cx="46634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ORCID · Semantic Scholar · OpenAlex · Google Scholar · sgilson7.github.io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31"/>
          <p:cNvSpPr/>
          <p:nvPr/>
        </p:nvSpPr>
        <p:spPr>
          <a:xfrm>
            <a:off x="868680" y="3167145"/>
            <a:ext cx="3383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5D8C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2F5D8C"/>
                </a:solidFill>
                <a:latin typeface="Arial"/>
                <a:ea typeface="Arial"/>
                <a:cs typeface="Arial"/>
                <a:sym typeface="Arial"/>
              </a:rPr>
              <a:t>Crawling and webmaster checks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31"/>
          <p:cNvSpPr/>
          <p:nvPr/>
        </p:nvSpPr>
        <p:spPr>
          <a:xfrm>
            <a:off x="868680" y="3829087"/>
            <a:ext cx="5669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1350"/>
              <a:buFont typeface="Arial"/>
              <a:buNone/>
            </a:pPr>
            <a:r>
              <a:rPr lang="en-US" sz="135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Google Search Central · Search Console Help · OpenAI crawler documentation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Google Shape;754;p31"/>
          <p:cNvSpPr/>
          <p:nvPr/>
        </p:nvSpPr>
        <p:spPr>
          <a:xfrm>
            <a:off x="7680960" y="2057400"/>
            <a:ext cx="29718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2430"/>
              </a:buClr>
              <a:buSzPts val="3200"/>
              <a:buFont typeface="Arial"/>
              <a:buNone/>
            </a:pPr>
            <a:r>
              <a:rPr b="1" lang="en-US" sz="3200">
                <a:solidFill>
                  <a:srgbClr val="1B2430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31"/>
          <p:cNvSpPr/>
          <p:nvPr/>
        </p:nvSpPr>
        <p:spPr>
          <a:xfrm>
            <a:off x="7726680" y="2880360"/>
            <a:ext cx="27432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300"/>
              <a:buFont typeface="Arial"/>
              <a:buNone/>
            </a:pPr>
            <a:r>
              <a:rPr lang="en-US" sz="13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sagilson@ncsu.edu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300"/>
              <a:buFont typeface="Arial"/>
              <a:buNone/>
            </a:pPr>
            <a:r>
              <a:rPr lang="en-US" sz="1300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sgilson7.github.io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2026-10-07T02:26:21Z</dcterms:created>
  <dc:creator>Sam Gilson</dc:creator>
</cp:coreProperties>
</file>