
<file path=[Content_Types].xml><?xml version="1.0" encoding="utf-8"?>
<Types xmlns="http://schemas.openxmlformats.org/package/2006/content-types">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1.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Lst>
  <p:sldSz cy="6858000" cx="12192000"/>
  <p:notesSz cx="6858000" cy="12192000"/>
  <p:embeddedFontLst>
    <p:embeddedFont>
      <p:font typeface="Century Schoolbook"/>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5" roundtripDataSignature="AMtx7mjfRvPjvTkqMWEq6XTcvIryv/3S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7FF6FAD-F898-4E02-93B3-768F7B7C207F}">
  <a:tblStyle styleId="{C7FF6FAD-F898-4E02-93B3-768F7B7C207F}"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CenturySchoolbook-bold.fntdata"/><Relationship Id="rId61" Type="http://schemas.openxmlformats.org/officeDocument/2006/relationships/font" Target="fonts/CenturySchoolbook-regular.fntdata"/><Relationship Id="rId20" Type="http://schemas.openxmlformats.org/officeDocument/2006/relationships/slide" Target="slides/slide15.xml"/><Relationship Id="rId64" Type="http://schemas.openxmlformats.org/officeDocument/2006/relationships/font" Target="fonts/CenturySchoolbook-boldItalic.fntdata"/><Relationship Id="rId63" Type="http://schemas.openxmlformats.org/officeDocument/2006/relationships/font" Target="fonts/CenturySchoolbook-italic.fntdata"/><Relationship Id="rId22" Type="http://schemas.openxmlformats.org/officeDocument/2006/relationships/slide" Target="slides/slide17.xml"/><Relationship Id="rId21" Type="http://schemas.openxmlformats.org/officeDocument/2006/relationships/slide" Target="slides/slide16.xml"/><Relationship Id="rId65"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B2430"/>
                </a:solidFill>
                <a:latin typeface="Arial"/>
              </a:defRPr>
            </a:pPr>
            <a:r>
              <a:rPr sz="1200" b="0" i="0" u="none" strike="noStrike">
                <a:solidFill>
                  <a:srgbClr val="1B2430"/>
                </a:solidFill>
                <a:latin typeface="Arial"/>
              </a:rPr>
              <a:t>Pathfinder reachability (%), scripted controls vs learned (Q6)</a:t>
            </a:r>
          </a:p>
        </c:rich>
      </c:tx>
      <c:layout/>
      <c:overlay val="0"/>
    </c:title>
    <c:autoTitleDeleted val="0"/>
    <c:plotArea>
      <c:layout/>
      <c:barChart>
        <c:barDir val="col"/>
        <c:grouping val="clustered"/>
        <c:varyColors val="0"/>
        <c:ser>
          <c:idx val="0"/>
          <c:order val="0"/>
          <c:tx>
            <c:strRef>
              <c:f>Sheet1!$B$1</c:f>
              <c:strCache>
                <c:ptCount val="1"/>
                <c:pt idx="0">
                  <c:v>A5 (scripted)</c:v>
                </c:pt>
              </c:strCache>
            </c:strRef>
          </c:tx>
          <c:spPr>
            <a:solidFill>
              <a:srgbClr val="9AA7B1"/>
            </a:solidFill>
            <a:effectLst/>
          </c:spPr>
          <c:invertIfNegative val="0"/>
          <c:dLbls>
            <c:numFmt formatCode="#,##0" sourceLinked="0"/>
            <c:txPr>
              <a:bodyPr/>
              <a:lstStyle/>
              <a:p>
                <a:pPr>
                  <a:defRPr b="0" i="0" strike="noStrike" sz="900" u="none">
                    <a:solidFill>
                      <a:srgbClr val="1B2430"/>
                    </a:solidFill>
                    <a:latin typeface="Arial"/>
                  </a:defRPr>
                </a:pPr>
              </a:p>
            </c:txPr>
            <c:showLegendKey val="0"/>
            <c:showVal val="1"/>
            <c:showCatName val="0"/>
            <c:showSerName val="0"/>
            <c:showPercent val="0"/>
            <c:showBubbleSize val="0"/>
            <c:showLeaderLines val="0"/>
          </c:dLbls>
          <c:cat>
            <c:multiLvlStrRef>
              <c:f>Sheet1!$A$2:$A$5</c:f>
              <c:multiLvlStrCache>
                <c:ptCount val="4"/>
                <c:lvl>
                  <c:pt idx="0">
                    <c:v>doors offered</c:v>
                  </c:pt>
                  <c:pt idx="1">
                    <c:v>branches taken</c:v>
                  </c:pt>
                  <c:pt idx="2">
                    <c:v>towns reached</c:v>
                  </c:pt>
                  <c:pt idx="3">
                    <c:v>dungeons reached</c:v>
                  </c:pt>
                </c:lvl>
              </c:multiLvlStrCache>
            </c:multiLvlStrRef>
          </c:cat>
          <c:val>
            <c:numRef>
              <c:f>Sheet1!$B$2:$B$5</c:f>
              <c:numCache>
                <c:formatCode>General</c:formatCode>
                <c:ptCount val="4"/>
                <c:pt idx="0">
                  <c:v>70</c:v>
                </c:pt>
                <c:pt idx="1">
                  <c:v>67</c:v>
                </c:pt>
                <c:pt idx="2">
                  <c:v>67</c:v>
                </c:pt>
                <c:pt idx="3">
                  <c:v>14</c:v>
                </c:pt>
              </c:numCache>
            </c:numRef>
          </c:val>
        </c:ser>
        <c:ser>
          <c:idx val="1"/>
          <c:order val="1"/>
          <c:tx>
            <c:strRef>
              <c:f>Sheet1!$C$1</c:f>
              <c:strCache>
                <c:ptCount val="1"/>
                <c:pt idx="0">
                  <c:v>A6 (scripted)</c:v>
                </c:pt>
              </c:strCache>
            </c:strRef>
          </c:tx>
          <c:spPr>
            <a:solidFill>
              <a:srgbClr val="6B7680"/>
            </a:solidFill>
            <a:effectLst/>
          </c:spPr>
          <c:invertIfNegative val="0"/>
          <c:dLbls>
            <c:numFmt formatCode="#,##0" sourceLinked="0"/>
            <c:txPr>
              <a:bodyPr/>
              <a:lstStyle/>
              <a:p>
                <a:pPr>
                  <a:defRPr b="0" i="0" strike="noStrike" sz="900" u="none">
                    <a:solidFill>
                      <a:srgbClr val="1B2430"/>
                    </a:solidFill>
                    <a:latin typeface="Arial"/>
                  </a:defRPr>
                </a:pPr>
              </a:p>
            </c:txPr>
            <c:showLegendKey val="0"/>
            <c:showVal val="1"/>
            <c:showCatName val="0"/>
            <c:showSerName val="0"/>
            <c:showPercent val="0"/>
            <c:showBubbleSize val="0"/>
            <c:showLeaderLines val="0"/>
          </c:dLbls>
          <c:cat>
            <c:multiLvlStrRef>
              <c:f>Sheet1!$A$2:$A$5</c:f>
              <c:multiLvlStrCache>
                <c:ptCount val="4"/>
                <c:lvl>
                  <c:pt idx="0">
                    <c:v>doors offered</c:v>
                  </c:pt>
                  <c:pt idx="1">
                    <c:v>branches taken</c:v>
                  </c:pt>
                  <c:pt idx="2">
                    <c:v>towns reached</c:v>
                  </c:pt>
                  <c:pt idx="3">
                    <c:v>dungeons reached</c:v>
                  </c:pt>
                </c:lvl>
              </c:multiLvlStrCache>
            </c:multiLvlStrRef>
          </c:cat>
          <c:val>
            <c:numRef>
              <c:f>Sheet1!$C$2:$C$5</c:f>
              <c:numCache>
                <c:formatCode>General</c:formatCode>
                <c:ptCount val="4"/>
                <c:pt idx="0">
                  <c:v>72</c:v>
                </c:pt>
                <c:pt idx="1">
                  <c:v>62</c:v>
                </c:pt>
                <c:pt idx="2">
                  <c:v>67</c:v>
                </c:pt>
                <c:pt idx="3">
                  <c:v>14</c:v>
                </c:pt>
              </c:numCache>
            </c:numRef>
          </c:val>
        </c:ser>
        <c:ser>
          <c:idx val="2"/>
          <c:order val="2"/>
          <c:tx>
            <c:strRef>
              <c:f>Sheet1!$D$1</c:f>
              <c:strCache>
                <c:ptCount val="1"/>
                <c:pt idx="0">
                  <c:v>Q6 (learned)</c:v>
                </c:pt>
              </c:strCache>
            </c:strRef>
          </c:tx>
          <c:spPr>
            <a:solidFill>
              <a:srgbClr val="2A6B4A"/>
            </a:solidFill>
            <a:effectLst/>
          </c:spPr>
          <c:invertIfNegative val="0"/>
          <c:dLbls>
            <c:numFmt formatCode="#,##0" sourceLinked="0"/>
            <c:txPr>
              <a:bodyPr/>
              <a:lstStyle/>
              <a:p>
                <a:pPr>
                  <a:defRPr b="0" i="0" strike="noStrike" sz="900" u="none">
                    <a:solidFill>
                      <a:srgbClr val="1B2430"/>
                    </a:solidFill>
                    <a:latin typeface="Arial"/>
                  </a:defRPr>
                </a:pPr>
              </a:p>
            </c:txPr>
            <c:showLegendKey val="0"/>
            <c:showVal val="1"/>
            <c:showCatName val="0"/>
            <c:showSerName val="0"/>
            <c:showPercent val="0"/>
            <c:showBubbleSize val="0"/>
            <c:showLeaderLines val="0"/>
          </c:dLbls>
          <c:cat>
            <c:multiLvlStrRef>
              <c:f>Sheet1!$A$2:$A$5</c:f>
              <c:multiLvlStrCache>
                <c:ptCount val="4"/>
                <c:lvl>
                  <c:pt idx="0">
                    <c:v>doors offered</c:v>
                  </c:pt>
                  <c:pt idx="1">
                    <c:v>branches taken</c:v>
                  </c:pt>
                  <c:pt idx="2">
                    <c:v>towns reached</c:v>
                  </c:pt>
                  <c:pt idx="3">
                    <c:v>dungeons reached</c:v>
                  </c:pt>
                </c:lvl>
              </c:multiLvlStrCache>
            </c:multiLvlStrRef>
          </c:cat>
          <c:val>
            <c:numRef>
              <c:f>Sheet1!$D$2:$D$5</c:f>
              <c:numCache>
                <c:formatCode>General</c:formatCode>
                <c:ptCount val="4"/>
                <c:pt idx="0">
                  <c:v>79</c:v>
                </c:pt>
                <c:pt idx="1">
                  <c:v>68</c:v>
                </c:pt>
                <c:pt idx="2">
                  <c:v>83</c:v>
                </c:pt>
                <c:pt idx="3">
                  <c:v>71</c:v>
                </c:pt>
              </c:numCache>
            </c:numRef>
          </c:val>
        </c:ser>
        <c:dLbls>
          <c:numFmt formatCode="#,##0" sourceLinked="0"/>
          <c:txPr>
            <a:bodyPr/>
            <a:lstStyle/>
            <a:p>
              <a:pPr>
                <a:defRPr b="0" i="0" strike="noStrike" sz="900" u="none">
                  <a:solidFill>
                    <a:srgbClr val="1B243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1B2430"/>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7E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68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 name="Shape 18"/>
        <p:cNvGrpSpPr/>
        <p:nvPr/>
      </p:nvGrpSpPr>
      <p:grpSpPr>
        <a:xfrm>
          <a:off x="0" y="0"/>
          <a:ext cx="0" cy="0"/>
          <a:chOff x="0" y="0"/>
          <a:chExt cx="0" cy="0"/>
        </a:xfrm>
      </p:grpSpPr>
      <p:sp>
        <p:nvSpPr>
          <p:cNvPr id="19" name="Google Shape;1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 name="Google Shape;2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 name="Google Shape;2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 name="Google Shape;3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 name="Google Shape;3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 name="Google Shape;3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 name="Google Shape;4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 name="Google Shape;4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 name="Google Shape;5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 name="Google Shape;5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 name="Google Shape;6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 name="Google Shape;7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 name="Google Shape;7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b7a6dfe2d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g3fb7a6dfe2d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g3fb7a6dfe2d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fb7a6dfe2d_0_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g3fb7a6dfe2d_0_1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g3fb7a6dfe2d_0_1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b7a6dfe2d_0_2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3fb7a6dfe2d_0_2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g3fb7a6dfe2d_0_2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b7a6dfe2d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3fb7a6dfe2d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g3fb7a6dfe2d_0_2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b7a6dfe2d_0_1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3fb7a6dfe2d_0_1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g3fb7a6dfe2d_0_1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8" name="Google Shape;30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9" name="Google Shape;319;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h2cda4f048bcbaba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h2cda4f048bcbaba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h2cda4f048bcbaba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b7a6dfe2d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g3fb7a6dfe2d_0_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g3fb7a6dfe2d_0_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b7a6dfe2d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g3fb7a6dfe2d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g3fb7a6dfe2d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fb7a6dfe2d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g3fb7a6dfe2d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g3fb7a6dfe2d_0_1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b7a6dfe2d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g3fb7a6dfe2d_0_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 flow-field decision is the one worth dwelling on for this class. One Dijkstra field per destination is two vectors of sixteen thousand cells; a dozen would be more state than the rest of the game. If they lived in World they would ride in every late joiner’s snapshot and be rehashed every tick. So Nav is passed into World::tick rather than owned by it, and a test ticks one world with a warm cache against its clone with a brand new cache every tick and demands they agree, checksum and all — which is exactly the situation a late joiner is in. What is in World is nav_generation, a counter bumped when a footprint appears or disappears, because two peers with different generations have placed different numbers of buildings. The checked_tick tag came from the implementation disagreeing with the design: design said the checksum was of the tick before, which cannot be true when a turn is sent three ticks early, and untagged it threw innocent late joiners out for a desync on the tick they arrived.</a:t>
            </a:r>
            <a:endParaRPr/>
          </a:p>
        </p:txBody>
      </p:sp>
      <p:sp>
        <p:nvSpPr>
          <p:cNvPr id="423" name="Google Shape;423;g3fb7a6dfe2d_0_1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fb7a6dfe2d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3fb7a6dfe2d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g3fb7a6dfe2d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fb7a6dfe2d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g3fb7a6dfe2d_0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g3fb7a6dfe2d_0_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7" name="Google Shape;477;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6" name="Google Shape;486;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5" name="Google Shape;495;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fb7a6dfe2d_0_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g3fb7a6dfe2d_0_1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g3fb7a6dfe2d_0_1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4" name="Google Shape;524;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fb7a6dfe2d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g3fb7a6dfe2d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g3fb7a6dfe2d_0_1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2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chart" Target="../charts/char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3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3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hyperlink" Target="http://github.com/sgilson7/floodline" TargetMode="External"/><Relationship Id="rId4" Type="http://schemas.openxmlformats.org/officeDocument/2006/relationships/hyperlink" Target="http://github.com/sgilson7/gear-master" TargetMode="External"/><Relationship Id="rId5" Type="http://schemas.openxmlformats.org/officeDocument/2006/relationships/hyperlink" Target="http://github.com/sgilson7/gear-master-2d" TargetMode="External"/><Relationship Id="rId6" Type="http://schemas.openxmlformats.org/officeDocument/2006/relationships/hyperlink" Target="http://github.com/sgilson7/pdf-redactor" TargetMode="External"/><Relationship Id="rId7" Type="http://schemas.openxmlformats.org/officeDocument/2006/relationships/hyperlink" Target="http://github.com/sgilson7/perturbation-workbench"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15" name="Shape 15"/>
        <p:cNvGrpSpPr/>
        <p:nvPr/>
      </p:nvGrpSpPr>
      <p:grpSpPr>
        <a:xfrm>
          <a:off x="0" y="0"/>
          <a:ext cx="0" cy="0"/>
          <a:chOff x="0" y="0"/>
          <a:chExt cx="0" cy="0"/>
        </a:xfrm>
      </p:grpSpPr>
      <p:sp>
        <p:nvSpPr>
          <p:cNvPr id="16" name="Google Shape;16;p1"/>
          <p:cNvSpPr txBox="1"/>
          <p:nvPr/>
        </p:nvSpPr>
        <p:spPr>
          <a:xfrm>
            <a:off x="422425" y="1903525"/>
            <a:ext cx="11174700" cy="206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Applications of AI Literacy to GenAI-Assisted Game Development</a:t>
            </a:r>
            <a:endParaRPr b="0" i="0" sz="4400" u="none" cap="none" strike="noStrike">
              <a:solidFill>
                <a:schemeClr val="dk1"/>
              </a:solidFill>
              <a:latin typeface="Calibri"/>
              <a:ea typeface="Calibri"/>
              <a:cs typeface="Calibri"/>
              <a:sym typeface="Calibri"/>
            </a:endParaRPr>
          </a:p>
        </p:txBody>
      </p:sp>
      <p:sp>
        <p:nvSpPr>
          <p:cNvPr id="17" name="Google Shape;17;p1"/>
          <p:cNvSpPr txBox="1"/>
          <p:nvPr/>
        </p:nvSpPr>
        <p:spPr>
          <a:xfrm>
            <a:off x="548640" y="4754880"/>
            <a:ext cx="9144000" cy="12801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1400"/>
              <a:buFont typeface="Calibri"/>
              <a:buNone/>
            </a:pPr>
            <a:r>
              <a:rPr b="0" i="0" lang="en-US" sz="1400" u="none" cap="none" strike="noStrike">
                <a:solidFill>
                  <a:srgbClr val="8A97A1"/>
                </a:solidFill>
                <a:latin typeface="Calibri"/>
                <a:ea typeface="Calibri"/>
                <a:cs typeface="Calibri"/>
                <a:sym typeface="Calibri"/>
              </a:rPr>
              <a:t>CSC 484/584 Game AI, guest lecture</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8A97A1"/>
              </a:buClr>
              <a:buSzPts val="1400"/>
              <a:buFont typeface="Calibri"/>
              <a:buNone/>
            </a:pPr>
            <a:r>
              <a:rPr b="0" i="0" lang="en-US" sz="1400" u="none" cap="none" strike="noStrike">
                <a:solidFill>
                  <a:srgbClr val="8A97A1"/>
                </a:solidFill>
                <a:latin typeface="Calibri"/>
                <a:ea typeface="Calibri"/>
                <a:cs typeface="Calibri"/>
                <a:sym typeface="Calibri"/>
              </a:rPr>
              <a:t>Sam Gilson, PhD student in Dr. Barnes’ Game2Learn lab</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8A97A1"/>
              </a:buClr>
              <a:buSzPts val="1400"/>
              <a:buFont typeface="Calibri"/>
              <a:buNone/>
            </a:pPr>
            <a:r>
              <a:rPr b="0" i="0" lang="en-US" sz="1400" u="none" cap="none" strike="noStrike">
                <a:solidFill>
                  <a:srgbClr val="8A97A1"/>
                </a:solidFill>
                <a:latin typeface="Calibri"/>
                <a:ea typeface="Calibri"/>
                <a:cs typeface="Calibri"/>
                <a:sym typeface="Calibri"/>
              </a:rPr>
              <a:t>September 2026</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 name="Shape 22"/>
        <p:cNvGrpSpPr/>
        <p:nvPr/>
      </p:nvGrpSpPr>
      <p:grpSpPr>
        <a:xfrm>
          <a:off x="0" y="0"/>
          <a:ext cx="0" cy="0"/>
          <a:chOff x="0" y="0"/>
          <a:chExt cx="0" cy="0"/>
        </a:xfrm>
      </p:grpSpPr>
      <p:sp>
        <p:nvSpPr>
          <p:cNvPr id="23" name="Google Shape;23;p2"/>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Four parts</a:t>
            </a:r>
            <a:endParaRPr b="0" i="0" sz="3400" u="none" cap="none" strike="noStrike">
              <a:solidFill>
                <a:schemeClr val="dk1"/>
              </a:solidFill>
              <a:latin typeface="Calibri"/>
              <a:ea typeface="Calibri"/>
              <a:cs typeface="Calibri"/>
              <a:sym typeface="Calibri"/>
            </a:endParaRPr>
          </a:p>
        </p:txBody>
      </p:sp>
      <p:sp>
        <p:nvSpPr>
          <p:cNvPr id="24" name="Google Shape;24;p2"/>
          <p:cNvSpPr txBox="1"/>
          <p:nvPr/>
        </p:nvSpPr>
        <p:spPr>
          <a:xfrm>
            <a:off x="548640" y="1691640"/>
            <a:ext cx="10515600" cy="4206240"/>
          </a:xfrm>
          <a:prstGeom prst="rect">
            <a:avLst/>
          </a:prstGeom>
          <a:noFill/>
          <a:ln>
            <a:noFill/>
          </a:ln>
        </p:spPr>
        <p:txBody>
          <a:bodyPr anchorCtr="0" anchor="t" bIns="0" lIns="0" spcFirstLastPara="1" rIns="0" wrap="square" tIns="0">
            <a:noAutofit/>
          </a:bodyPr>
          <a:lstStyle/>
          <a:p>
            <a:pPr indent="-393700" lvl="0" marL="914400" marR="0" rtl="0" algn="l">
              <a:lnSpc>
                <a:spcPct val="100000"/>
              </a:lnSpc>
              <a:spcBef>
                <a:spcPts val="0"/>
              </a:spcBef>
              <a:spcAft>
                <a:spcPts val="0"/>
              </a:spcAft>
              <a:buClr>
                <a:srgbClr val="1B2430"/>
              </a:buClr>
              <a:buSzPts val="2600"/>
              <a:buFont typeface="Calibri"/>
              <a:buAutoNum type="arabicPeriod"/>
            </a:pPr>
            <a:r>
              <a:rPr b="0" i="0" lang="en-US" sz="2600" u="none" cap="none" strike="noStrike">
                <a:solidFill>
                  <a:srgbClr val="1B2430"/>
                </a:solidFill>
                <a:latin typeface="Calibri"/>
                <a:ea typeface="Calibri"/>
                <a:cs typeface="Calibri"/>
                <a:sym typeface="Calibri"/>
              </a:rPr>
              <a:t>Context, justification, and system architecture for easily deployable, browser based artifacts</a:t>
            </a:r>
            <a:endParaRPr b="0" i="0" sz="2600" u="none" cap="none" strike="noStrike">
              <a:solidFill>
                <a:srgbClr val="1B2430"/>
              </a:solidFill>
              <a:latin typeface="Calibri"/>
              <a:ea typeface="Calibri"/>
              <a:cs typeface="Calibri"/>
              <a:sym typeface="Calibri"/>
            </a:endParaRPr>
          </a:p>
          <a:p>
            <a:pPr indent="0" lvl="0" marL="1371600" marR="0" rtl="0" algn="l">
              <a:lnSpc>
                <a:spcPct val="100000"/>
              </a:lnSpc>
              <a:spcBef>
                <a:spcPts val="0"/>
              </a:spcBef>
              <a:spcAft>
                <a:spcPts val="0"/>
              </a:spcAft>
              <a:buClr>
                <a:srgbClr val="000000"/>
              </a:buClr>
              <a:buSzPts val="2600"/>
              <a:buFont typeface="Arial"/>
              <a:buNone/>
            </a:pPr>
            <a:r>
              <a:rPr b="0" i="0" lang="en-US" sz="2600" u="none" cap="none" strike="noStrike">
                <a:solidFill>
                  <a:srgbClr val="1B2430"/>
                </a:solidFill>
                <a:latin typeface="Calibri"/>
                <a:ea typeface="Calibri"/>
                <a:cs typeface="Calibri"/>
                <a:sym typeface="Calibri"/>
              </a:rPr>
              <a:t> </a:t>
            </a:r>
            <a:endParaRPr b="0" i="0" sz="2600" u="none" cap="none" strike="noStrike">
              <a:solidFill>
                <a:schemeClr val="dk1"/>
              </a:solidFill>
              <a:latin typeface="Calibri"/>
              <a:ea typeface="Calibri"/>
              <a:cs typeface="Calibri"/>
              <a:sym typeface="Calibri"/>
            </a:endParaRPr>
          </a:p>
          <a:p>
            <a:pPr indent="-393700" lvl="0" marL="914400" marR="0" rtl="0" algn="l">
              <a:lnSpc>
                <a:spcPct val="100000"/>
              </a:lnSpc>
              <a:spcBef>
                <a:spcPts val="900"/>
              </a:spcBef>
              <a:spcAft>
                <a:spcPts val="0"/>
              </a:spcAft>
              <a:buClr>
                <a:srgbClr val="1B2430"/>
              </a:buClr>
              <a:buSzPts val="2600"/>
              <a:buFont typeface="Calibri"/>
              <a:buAutoNum type="arabicPeriod"/>
            </a:pPr>
            <a:r>
              <a:rPr b="0" i="0" lang="en-US" sz="2600" u="none" cap="none" strike="noStrike">
                <a:solidFill>
                  <a:srgbClr val="1B2430"/>
                </a:solidFill>
                <a:latin typeface="Calibri"/>
                <a:ea typeface="Calibri"/>
                <a:cs typeface="Calibri"/>
                <a:sym typeface="Calibri"/>
              </a:rPr>
              <a:t>AI Literacy: Catching hallucinations, prompt engineering, collaborative prompting</a:t>
            </a:r>
            <a:endParaRPr b="0" i="0" sz="2600" u="none" cap="none" strike="noStrike">
              <a:solidFill>
                <a:srgbClr val="1B2430"/>
              </a:solidFill>
              <a:latin typeface="Calibri"/>
              <a:ea typeface="Calibri"/>
              <a:cs typeface="Calibri"/>
              <a:sym typeface="Calibri"/>
            </a:endParaRPr>
          </a:p>
          <a:p>
            <a:pPr indent="0" lvl="0" marL="1371600" marR="0" rtl="0" algn="l">
              <a:lnSpc>
                <a:spcPct val="100000"/>
              </a:lnSpc>
              <a:spcBef>
                <a:spcPts val="900"/>
              </a:spcBef>
              <a:spcAft>
                <a:spcPts val="0"/>
              </a:spcAft>
              <a:buClr>
                <a:srgbClr val="000000"/>
              </a:buClr>
              <a:buSzPts val="2600"/>
              <a:buFont typeface="Arial"/>
              <a:buNone/>
            </a:pPr>
            <a:r>
              <a:t/>
            </a:r>
            <a:endParaRPr b="0" i="0" sz="2600" u="none" cap="none" strike="noStrike">
              <a:solidFill>
                <a:srgbClr val="1B2430"/>
              </a:solidFill>
              <a:latin typeface="Calibri"/>
              <a:ea typeface="Calibri"/>
              <a:cs typeface="Calibri"/>
              <a:sym typeface="Calibri"/>
            </a:endParaRPr>
          </a:p>
          <a:p>
            <a:pPr indent="-393700" lvl="0" marL="914400" marR="0" rtl="0" algn="l">
              <a:lnSpc>
                <a:spcPct val="100000"/>
              </a:lnSpc>
              <a:spcBef>
                <a:spcPts val="900"/>
              </a:spcBef>
              <a:spcAft>
                <a:spcPts val="0"/>
              </a:spcAft>
              <a:buClr>
                <a:srgbClr val="1B2430"/>
              </a:buClr>
              <a:buSzPts val="2600"/>
              <a:buFont typeface="Calibri"/>
              <a:buAutoNum type="arabicPeriod"/>
            </a:pPr>
            <a:r>
              <a:rPr b="0" i="0" lang="en-US" sz="2600" u="none" cap="none" strike="noStrike">
                <a:solidFill>
                  <a:srgbClr val="1B2430"/>
                </a:solidFill>
                <a:latin typeface="Calibri"/>
                <a:ea typeface="Calibri"/>
                <a:cs typeface="Calibri"/>
                <a:sym typeface="Calibri"/>
              </a:rPr>
              <a:t>From design docs to a game prototype </a:t>
            </a:r>
            <a:endParaRPr b="0" i="0" sz="2600" u="none" cap="none" strike="noStrike">
              <a:solidFill>
                <a:srgbClr val="1B2430"/>
              </a:solidFill>
              <a:latin typeface="Calibri"/>
              <a:ea typeface="Calibri"/>
              <a:cs typeface="Calibri"/>
              <a:sym typeface="Calibri"/>
            </a:endParaRPr>
          </a:p>
          <a:p>
            <a:pPr indent="0" lvl="0" marL="1371600" marR="0" rtl="0" algn="l">
              <a:lnSpc>
                <a:spcPct val="100000"/>
              </a:lnSpc>
              <a:spcBef>
                <a:spcPts val="900"/>
              </a:spcBef>
              <a:spcAft>
                <a:spcPts val="0"/>
              </a:spcAft>
              <a:buClr>
                <a:srgbClr val="000000"/>
              </a:buClr>
              <a:buSzPts val="2600"/>
              <a:buFont typeface="Arial"/>
              <a:buNone/>
            </a:pPr>
            <a:r>
              <a:t/>
            </a:r>
            <a:endParaRPr b="0" i="0" sz="2600" u="none" cap="none" strike="noStrike">
              <a:solidFill>
                <a:srgbClr val="1B2430"/>
              </a:solidFill>
              <a:latin typeface="Calibri"/>
              <a:ea typeface="Calibri"/>
              <a:cs typeface="Calibri"/>
              <a:sym typeface="Calibri"/>
            </a:endParaRPr>
          </a:p>
          <a:p>
            <a:pPr indent="-393700" lvl="0" marL="914400" marR="0" rtl="0" algn="l">
              <a:lnSpc>
                <a:spcPct val="100000"/>
              </a:lnSpc>
              <a:spcBef>
                <a:spcPts val="900"/>
              </a:spcBef>
              <a:spcAft>
                <a:spcPts val="0"/>
              </a:spcAft>
              <a:buClr>
                <a:srgbClr val="1B2430"/>
              </a:buClr>
              <a:buSzPts val="2600"/>
              <a:buFont typeface="Calibri"/>
              <a:buAutoNum type="arabicPeriod"/>
            </a:pPr>
            <a:r>
              <a:rPr b="0" i="0" lang="en-US" sz="2600" u="none" cap="none" strike="noStrike">
                <a:solidFill>
                  <a:srgbClr val="1B2430"/>
                </a:solidFill>
                <a:latin typeface="Calibri"/>
                <a:ea typeface="Calibri"/>
                <a:cs typeface="Calibri"/>
                <a:sym typeface="Calibri"/>
              </a:rPr>
              <a:t>Ideas / Examples for project; multiplayer with no server, Q-learning for enemies</a:t>
            </a:r>
            <a:endParaRPr b="0" i="0" sz="2600" u="none" cap="none" strike="noStrike">
              <a:solidFill>
                <a:schemeClr val="dk1"/>
              </a:solidFill>
              <a:latin typeface="Calibri"/>
              <a:ea typeface="Calibri"/>
              <a:cs typeface="Calibri"/>
              <a:sym typeface="Calibri"/>
            </a:endParaRPr>
          </a:p>
        </p:txBody>
      </p:sp>
      <p:sp>
        <p:nvSpPr>
          <p:cNvPr id="25" name="Google Shape;25;p2"/>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6" name="Google Shape;26;p2"/>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31" name="Shape 31"/>
        <p:cNvGrpSpPr/>
        <p:nvPr/>
      </p:nvGrpSpPr>
      <p:grpSpPr>
        <a:xfrm>
          <a:off x="0" y="0"/>
          <a:ext cx="0" cy="0"/>
          <a:chOff x="0" y="0"/>
          <a:chExt cx="0" cy="0"/>
        </a:xfrm>
      </p:grpSpPr>
      <p:sp>
        <p:nvSpPr>
          <p:cNvPr id="32" name="Google Shape;32;p3"/>
          <p:cNvSpPr txBox="1"/>
          <p:nvPr/>
        </p:nvSpPr>
        <p:spPr>
          <a:xfrm>
            <a:off x="548640" y="2194560"/>
            <a:ext cx="10972800" cy="128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1. Why am I here talking to you?</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Motivations for Game Engine + AI Design</a:t>
            </a:r>
            <a:r>
              <a:rPr b="1" i="0" lang="en-US" sz="4400" u="none" cap="none" strike="noStrike">
                <a:solidFill>
                  <a:srgbClr val="E6EAEC"/>
                </a:solidFill>
                <a:latin typeface="Century Schoolbook"/>
                <a:ea typeface="Century Schoolbook"/>
                <a:cs typeface="Century Schoolbook"/>
                <a:sym typeface="Century Schoolbook"/>
              </a:rPr>
              <a:t> </a:t>
            </a:r>
            <a:endParaRPr b="1" i="0" sz="4400" u="none" cap="none" strike="noStrike">
              <a:solidFill>
                <a:schemeClr val="dk1"/>
              </a:solidFill>
              <a:latin typeface="Calibri"/>
              <a:ea typeface="Calibri"/>
              <a:cs typeface="Calibri"/>
              <a:sym typeface="Calibri"/>
            </a:endParaRPr>
          </a:p>
        </p:txBody>
      </p:sp>
      <p:sp>
        <p:nvSpPr>
          <p:cNvPr id="33" name="Google Shape;33;p3"/>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4" name="Google Shape;34;p3"/>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 name="Shape 39"/>
        <p:cNvGrpSpPr/>
        <p:nvPr/>
      </p:nvGrpSpPr>
      <p:grpSpPr>
        <a:xfrm>
          <a:off x="0" y="0"/>
          <a:ext cx="0" cy="0"/>
          <a:chOff x="0" y="0"/>
          <a:chExt cx="0" cy="0"/>
        </a:xfrm>
      </p:grpSpPr>
      <p:sp>
        <p:nvSpPr>
          <p:cNvPr id="40" name="Google Shape;40;p4"/>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Exclaim Teacher Professional Development</a:t>
            </a:r>
            <a:endParaRPr b="0" i="0" sz="3400" u="none" cap="none" strike="noStrike">
              <a:solidFill>
                <a:schemeClr val="dk1"/>
              </a:solidFill>
              <a:latin typeface="Calibri"/>
              <a:ea typeface="Calibri"/>
              <a:cs typeface="Calibri"/>
              <a:sym typeface="Calibri"/>
            </a:endParaRPr>
          </a:p>
        </p:txBody>
      </p:sp>
      <p:sp>
        <p:nvSpPr>
          <p:cNvPr id="41" name="Google Shape;41;p4"/>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Six weeks around one classroom chatbot called </a:t>
            </a:r>
            <a:r>
              <a:rPr b="1" i="0" lang="en-US" sz="1700" u="none" cap="none" strike="noStrike">
                <a:solidFill>
                  <a:srgbClr val="1B2430"/>
                </a:solidFill>
                <a:latin typeface="Calibri"/>
                <a:ea typeface="Calibri"/>
                <a:cs typeface="Calibri"/>
                <a:sym typeface="Calibri"/>
              </a:rPr>
              <a:t>ClassChat</a:t>
            </a:r>
            <a:endParaRPr b="1"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Developers spent two weeks learning it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Then four weeks building tools for teachers, with teachers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Five teams, five tools</a:t>
            </a:r>
            <a:endParaRPr b="0" i="0" sz="1700" u="none" cap="none" strike="noStrike">
              <a:solidFill>
                <a:schemeClr val="dk1"/>
              </a:solidFill>
              <a:latin typeface="Calibri"/>
              <a:ea typeface="Calibri"/>
              <a:cs typeface="Calibri"/>
              <a:sym typeface="Calibri"/>
            </a:endParaRPr>
          </a:p>
        </p:txBody>
      </p:sp>
      <p:pic>
        <p:nvPicPr>
          <p:cNvPr descr="/home/claude/tikz2/cocraft_program.png" id="42" name="Google Shape;42;p4"/>
          <p:cNvPicPr preferRelativeResize="0"/>
          <p:nvPr/>
        </p:nvPicPr>
        <p:blipFill rotWithShape="1">
          <a:blip r:embed="rId3">
            <a:alphaModFix/>
          </a:blip>
          <a:srcRect b="0" l="0" r="0" t="0"/>
          <a:stretch/>
        </p:blipFill>
        <p:spPr>
          <a:xfrm>
            <a:off x="4343400" y="3052409"/>
            <a:ext cx="7315200" cy="1484701"/>
          </a:xfrm>
          <a:prstGeom prst="rect">
            <a:avLst/>
          </a:prstGeom>
          <a:noFill/>
          <a:ln>
            <a:noFill/>
          </a:ln>
        </p:spPr>
      </p:pic>
      <p:sp>
        <p:nvSpPr>
          <p:cNvPr id="43" name="Google Shape;43;p4"/>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4" name="Google Shape;44;p4"/>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 name="Shape 49"/>
        <p:cNvGrpSpPr/>
        <p:nvPr/>
      </p:nvGrpSpPr>
      <p:grpSpPr>
        <a:xfrm>
          <a:off x="0" y="0"/>
          <a:ext cx="0" cy="0"/>
          <a:chOff x="0" y="0"/>
          <a:chExt cx="0" cy="0"/>
        </a:xfrm>
      </p:grpSpPr>
      <p:sp>
        <p:nvSpPr>
          <p:cNvPr id="50" name="Google Shape;50;p5"/>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What teachers asked for</a:t>
            </a:r>
            <a:endParaRPr b="0" i="0" sz="3400" u="none" cap="none" strike="noStrike">
              <a:solidFill>
                <a:schemeClr val="dk1"/>
              </a:solidFill>
              <a:latin typeface="Calibri"/>
              <a:ea typeface="Calibri"/>
              <a:cs typeface="Calibri"/>
              <a:sym typeface="Calibri"/>
            </a:endParaRPr>
          </a:p>
        </p:txBody>
      </p:sp>
      <p:sp>
        <p:nvSpPr>
          <p:cNvPr id="51" name="Google Shape;51;p5"/>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Help when a student is stuck and won’t ask</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Warm-ups and exit tickets from their own files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Feedback on individual submissions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Practice analytics and quizzes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All of it went into the chatbot</a:t>
            </a:r>
            <a:endParaRPr b="0" i="0" sz="1700" u="none" cap="none" strike="noStrike">
              <a:solidFill>
                <a:schemeClr val="dk1"/>
              </a:solidFill>
              <a:latin typeface="Calibri"/>
              <a:ea typeface="Calibri"/>
              <a:cs typeface="Calibri"/>
              <a:sym typeface="Calibri"/>
            </a:endParaRPr>
          </a:p>
        </p:txBody>
      </p:sp>
      <p:pic>
        <p:nvPicPr>
          <p:cNvPr descr="/home/claude/tikz2/requests.png" id="52" name="Google Shape;52;p5"/>
          <p:cNvPicPr preferRelativeResize="0"/>
          <p:nvPr/>
        </p:nvPicPr>
        <p:blipFill rotWithShape="1">
          <a:blip r:embed="rId3">
            <a:alphaModFix/>
          </a:blip>
          <a:srcRect b="0" l="0" r="0" t="0"/>
          <a:stretch/>
        </p:blipFill>
        <p:spPr>
          <a:xfrm>
            <a:off x="4343400" y="2585452"/>
            <a:ext cx="7315200" cy="2418616"/>
          </a:xfrm>
          <a:prstGeom prst="rect">
            <a:avLst/>
          </a:prstGeom>
          <a:noFill/>
          <a:ln>
            <a:noFill/>
          </a:ln>
        </p:spPr>
      </p:pic>
      <p:sp>
        <p:nvSpPr>
          <p:cNvPr id="53" name="Google Shape;53;p5"/>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54" name="Google Shape;54;p5"/>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5</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 name="Shape 59"/>
        <p:cNvGrpSpPr/>
        <p:nvPr/>
      </p:nvGrpSpPr>
      <p:grpSpPr>
        <a:xfrm>
          <a:off x="0" y="0"/>
          <a:ext cx="0" cy="0"/>
          <a:chOff x="0" y="0"/>
          <a:chExt cx="0" cy="0"/>
        </a:xfrm>
      </p:grpSpPr>
      <p:sp>
        <p:nvSpPr>
          <p:cNvPr id="60" name="Google Shape;60;p6"/>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Findings relative to shared technical setting</a:t>
            </a:r>
            <a:endParaRPr b="0" i="0" sz="3400" u="none" cap="none" strike="noStrike">
              <a:solidFill>
                <a:schemeClr val="dk1"/>
              </a:solidFill>
              <a:latin typeface="Calibri"/>
              <a:ea typeface="Calibri"/>
              <a:cs typeface="Calibri"/>
              <a:sym typeface="Calibri"/>
            </a:endParaRPr>
          </a:p>
        </p:txBody>
      </p:sp>
      <p:pic>
        <p:nvPicPr>
          <p:cNvPr descr="/home/claude/tikz2/friction.png" id="61" name="Google Shape;61;p6"/>
          <p:cNvPicPr preferRelativeResize="0"/>
          <p:nvPr/>
        </p:nvPicPr>
        <p:blipFill rotWithShape="1">
          <a:blip r:embed="rId3">
            <a:alphaModFix/>
          </a:blip>
          <a:srcRect b="0" l="0" r="0" t="0"/>
          <a:stretch/>
        </p:blipFill>
        <p:spPr>
          <a:xfrm>
            <a:off x="33912" y="1770400"/>
            <a:ext cx="12124175" cy="3317200"/>
          </a:xfrm>
          <a:prstGeom prst="rect">
            <a:avLst/>
          </a:prstGeom>
          <a:noFill/>
          <a:ln>
            <a:noFill/>
          </a:ln>
        </p:spPr>
      </p:pic>
      <p:sp>
        <p:nvSpPr>
          <p:cNvPr id="62" name="Google Shape;62;p6"/>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63" name="Google Shape;63;p6"/>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6</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 name="Shape 68"/>
        <p:cNvGrpSpPr/>
        <p:nvPr/>
      </p:nvGrpSpPr>
      <p:grpSpPr>
        <a:xfrm>
          <a:off x="0" y="0"/>
          <a:ext cx="0" cy="0"/>
          <a:chOff x="0" y="0"/>
          <a:chExt cx="0" cy="0"/>
        </a:xfrm>
      </p:grpSpPr>
      <p:sp>
        <p:nvSpPr>
          <p:cNvPr id="69" name="Google Shape;69;p7"/>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Design Takeaways </a:t>
            </a:r>
            <a:endParaRPr b="0" i="0" sz="3400" u="none" cap="none" strike="noStrike">
              <a:solidFill>
                <a:schemeClr val="dk1"/>
              </a:solidFill>
              <a:latin typeface="Calibri"/>
              <a:ea typeface="Calibri"/>
              <a:cs typeface="Calibri"/>
              <a:sym typeface="Calibri"/>
            </a:endParaRPr>
          </a:p>
        </p:txBody>
      </p:sp>
      <p:pic>
        <p:nvPicPr>
          <p:cNvPr descr="/home/claude/tikz2/goals.png" id="70" name="Google Shape;70;p7"/>
          <p:cNvPicPr preferRelativeResize="0"/>
          <p:nvPr/>
        </p:nvPicPr>
        <p:blipFill rotWithShape="1">
          <a:blip r:embed="rId3">
            <a:alphaModFix/>
          </a:blip>
          <a:srcRect b="0" l="0" r="0" t="0"/>
          <a:stretch/>
        </p:blipFill>
        <p:spPr>
          <a:xfrm>
            <a:off x="548650" y="1627798"/>
            <a:ext cx="11094399" cy="3602396"/>
          </a:xfrm>
          <a:prstGeom prst="rect">
            <a:avLst/>
          </a:prstGeom>
          <a:noFill/>
          <a:ln>
            <a:noFill/>
          </a:ln>
        </p:spPr>
      </p:pic>
      <p:sp>
        <p:nvSpPr>
          <p:cNvPr id="71" name="Google Shape;71;p7"/>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72" name="Google Shape;72;p7"/>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7</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7" name="Shape 77"/>
        <p:cNvGrpSpPr/>
        <p:nvPr/>
      </p:nvGrpSpPr>
      <p:grpSpPr>
        <a:xfrm>
          <a:off x="0" y="0"/>
          <a:ext cx="0" cy="0"/>
          <a:chOff x="0" y="0"/>
          <a:chExt cx="0" cy="0"/>
        </a:xfrm>
      </p:grpSpPr>
      <p:sp>
        <p:nvSpPr>
          <p:cNvPr id="78" name="Google Shape;78;p8"/>
          <p:cNvSpPr txBox="1"/>
          <p:nvPr/>
        </p:nvSpPr>
        <p:spPr>
          <a:xfrm>
            <a:off x="548650" y="347475"/>
            <a:ext cx="112992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Rust + WASM + JS Architecture for deployable artifacts</a:t>
            </a:r>
            <a:endParaRPr b="0" i="0" sz="3400" u="none" cap="none" strike="noStrike">
              <a:solidFill>
                <a:schemeClr val="dk1"/>
              </a:solidFill>
              <a:latin typeface="Calibri"/>
              <a:ea typeface="Calibri"/>
              <a:cs typeface="Calibri"/>
              <a:sym typeface="Calibri"/>
            </a:endParaRPr>
          </a:p>
        </p:txBody>
      </p:sp>
      <p:sp>
        <p:nvSpPr>
          <p:cNvPr id="79" name="Google Shape;79;p8"/>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Rust core holds all the logic, no graphics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 wasm shim to mediate transfer from rust core to graphical engine</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 plain JS page draws what core sends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Static files on GitHub Pages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Content is JSON; state is a save file</a:t>
            </a:r>
            <a:endParaRPr b="0" i="0" sz="1700" u="none" cap="none" strike="noStrike">
              <a:solidFill>
                <a:srgbClr val="1B2430"/>
              </a:solidFill>
              <a:latin typeface="Calibri"/>
              <a:ea typeface="Calibri"/>
              <a:cs typeface="Calibri"/>
              <a:sym typeface="Calibri"/>
            </a:endParaRPr>
          </a:p>
          <a:p>
            <a:pPr indent="0" lvl="0" marL="0" marR="0" rtl="0" algn="l">
              <a:lnSpc>
                <a:spcPct val="100000"/>
              </a:lnSpc>
              <a:spcBef>
                <a:spcPts val="900"/>
              </a:spcBef>
              <a:spcAft>
                <a:spcPts val="0"/>
              </a:spcAft>
              <a:buClr>
                <a:srgbClr val="000000"/>
              </a:buClr>
              <a:buSzPts val="1700"/>
              <a:buFont typeface="Arial"/>
              <a:buNone/>
            </a:pPr>
            <a:r>
              <a:t/>
            </a:r>
            <a:endParaRPr b="0" i="0" sz="1700" u="none" cap="none" strike="noStrike">
              <a:solidFill>
                <a:srgbClr val="1B2430"/>
              </a:solidFill>
              <a:latin typeface="Calibri"/>
              <a:ea typeface="Calibri"/>
              <a:cs typeface="Calibri"/>
              <a:sym typeface="Calibri"/>
            </a:endParaRPr>
          </a:p>
        </p:txBody>
      </p:sp>
      <p:pic>
        <p:nvPicPr>
          <p:cNvPr descr="/home/claude/tikz2/pipeline2.png" id="80" name="Google Shape;80;p8"/>
          <p:cNvPicPr preferRelativeResize="0"/>
          <p:nvPr/>
        </p:nvPicPr>
        <p:blipFill rotWithShape="1">
          <a:blip r:embed="rId3">
            <a:alphaModFix/>
          </a:blip>
          <a:srcRect b="0" l="0" r="0" t="0"/>
          <a:stretch/>
        </p:blipFill>
        <p:spPr>
          <a:xfrm>
            <a:off x="4343400" y="2801826"/>
            <a:ext cx="7315200" cy="1985868"/>
          </a:xfrm>
          <a:prstGeom prst="rect">
            <a:avLst/>
          </a:prstGeom>
          <a:noFill/>
          <a:ln>
            <a:noFill/>
          </a:ln>
        </p:spPr>
      </p:pic>
      <p:sp>
        <p:nvSpPr>
          <p:cNvPr id="81" name="Google Shape;81;p8"/>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82" name="Google Shape;82;p8"/>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8</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
        <p:nvSpPr>
          <p:cNvPr id="88" name="Google Shape;88;p10"/>
          <p:cNvSpPr txBox="1"/>
          <p:nvPr/>
        </p:nvSpPr>
        <p:spPr>
          <a:xfrm>
            <a:off x="548650" y="347476"/>
            <a:ext cx="11094300" cy="107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Proof of Concept 1</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PDF redactor</a:t>
            </a:r>
            <a:endParaRPr b="0" i="0" sz="3400" u="none" cap="none" strike="noStrike">
              <a:solidFill>
                <a:schemeClr val="dk1"/>
              </a:solidFill>
              <a:latin typeface="Calibri"/>
              <a:ea typeface="Calibri"/>
              <a:cs typeface="Calibri"/>
              <a:sym typeface="Calibri"/>
            </a:endParaRPr>
          </a:p>
        </p:txBody>
      </p:sp>
      <p:pic>
        <p:nvPicPr>
          <p:cNvPr descr="/home/claude/tikz2/redactor.png" id="89" name="Google Shape;89;p10"/>
          <p:cNvPicPr preferRelativeResize="0"/>
          <p:nvPr/>
        </p:nvPicPr>
        <p:blipFill rotWithShape="1">
          <a:blip r:embed="rId3">
            <a:alphaModFix/>
          </a:blip>
          <a:srcRect b="0" l="0" r="0" t="0"/>
          <a:stretch/>
        </p:blipFill>
        <p:spPr>
          <a:xfrm>
            <a:off x="1146413" y="1826122"/>
            <a:ext cx="9899175" cy="3340975"/>
          </a:xfrm>
          <a:prstGeom prst="rect">
            <a:avLst/>
          </a:prstGeom>
          <a:noFill/>
          <a:ln>
            <a:noFill/>
          </a:ln>
        </p:spPr>
      </p:pic>
      <p:sp>
        <p:nvSpPr>
          <p:cNvPr id="90" name="Google Shape;90;p10"/>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91" name="Google Shape;91;p10"/>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10</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 name="Shape 96"/>
        <p:cNvGrpSpPr/>
        <p:nvPr/>
      </p:nvGrpSpPr>
      <p:grpSpPr>
        <a:xfrm>
          <a:off x="0" y="0"/>
          <a:ext cx="0" cy="0"/>
          <a:chOff x="0" y="0"/>
          <a:chExt cx="0" cy="0"/>
        </a:xfrm>
      </p:grpSpPr>
      <p:sp>
        <p:nvSpPr>
          <p:cNvPr id="97" name="Google Shape;97;p11"/>
          <p:cNvSpPr txBox="1"/>
          <p:nvPr/>
        </p:nvSpPr>
        <p:spPr>
          <a:xfrm>
            <a:off x="548650" y="347476"/>
            <a:ext cx="11094300" cy="104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Proof of Concept 2</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Perturbation Workbench</a:t>
            </a:r>
            <a:endParaRPr b="0" i="0" sz="3400" u="none" cap="none" strike="noStrike">
              <a:solidFill>
                <a:schemeClr val="dk1"/>
              </a:solidFill>
              <a:latin typeface="Calibri"/>
              <a:ea typeface="Calibri"/>
              <a:cs typeface="Calibri"/>
              <a:sym typeface="Calibri"/>
            </a:endParaRPr>
          </a:p>
        </p:txBody>
      </p:sp>
      <p:sp>
        <p:nvSpPr>
          <p:cNvPr id="98" name="Google Shape;98;p11"/>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Goes with our AIED 2026 paper</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You paste the query into a fresh chatbot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Grade it against a rubric you fixed first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Too easy? Perturb it and try again</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Three misses in a row, and it’s resistant</a:t>
            </a:r>
            <a:endParaRPr b="0" i="0" sz="1700" u="none" cap="none" strike="noStrike">
              <a:solidFill>
                <a:schemeClr val="dk1"/>
              </a:solidFill>
              <a:latin typeface="Calibri"/>
              <a:ea typeface="Calibri"/>
              <a:cs typeface="Calibri"/>
              <a:sym typeface="Calibri"/>
            </a:endParaRPr>
          </a:p>
        </p:txBody>
      </p:sp>
      <p:pic>
        <p:nvPicPr>
          <p:cNvPr descr="/home/claude/tikz2/workbench.png" id="99" name="Google Shape;99;p11"/>
          <p:cNvPicPr preferRelativeResize="0"/>
          <p:nvPr/>
        </p:nvPicPr>
        <p:blipFill rotWithShape="1">
          <a:blip r:embed="rId3">
            <a:alphaModFix/>
          </a:blip>
          <a:srcRect b="0" l="0" r="0" t="0"/>
          <a:stretch/>
        </p:blipFill>
        <p:spPr>
          <a:xfrm>
            <a:off x="4343400" y="2728587"/>
            <a:ext cx="7315200" cy="2132346"/>
          </a:xfrm>
          <a:prstGeom prst="rect">
            <a:avLst/>
          </a:prstGeom>
          <a:noFill/>
          <a:ln>
            <a:noFill/>
          </a:ln>
        </p:spPr>
      </p:pic>
      <p:sp>
        <p:nvSpPr>
          <p:cNvPr id="100" name="Google Shape;100;p11"/>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01" name="Google Shape;101;p11"/>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 name="Shape 106"/>
        <p:cNvGrpSpPr/>
        <p:nvPr/>
      </p:nvGrpSpPr>
      <p:grpSpPr>
        <a:xfrm>
          <a:off x="0" y="0"/>
          <a:ext cx="0" cy="0"/>
          <a:chOff x="0" y="0"/>
          <a:chExt cx="0" cy="0"/>
        </a:xfrm>
      </p:grpSpPr>
      <p:sp>
        <p:nvSpPr>
          <p:cNvPr id="107" name="Google Shape;107;g3fb7a6dfe2d_0_74"/>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Proof of Concepts</a:t>
            </a:r>
            <a:r>
              <a:rPr b="0" i="0" lang="en-US" sz="3400" u="none" cap="none" strike="noStrike">
                <a:solidFill>
                  <a:srgbClr val="1B2430"/>
                </a:solidFill>
                <a:latin typeface="Century Schoolbook"/>
                <a:ea typeface="Century Schoolbook"/>
                <a:cs typeface="Century Schoolbook"/>
                <a:sym typeface="Century Schoolbook"/>
              </a:rPr>
              <a:t> worked, so I made some games</a:t>
            </a:r>
            <a:endParaRPr b="0" i="0" sz="3400" u="none" cap="none" strike="noStrike">
              <a:solidFill>
                <a:schemeClr val="dk1"/>
              </a:solidFill>
              <a:latin typeface="Calibri"/>
              <a:ea typeface="Calibri"/>
              <a:cs typeface="Calibri"/>
              <a:sym typeface="Calibri"/>
            </a:endParaRPr>
          </a:p>
        </p:txBody>
      </p:sp>
      <p:pic>
        <p:nvPicPr>
          <p:cNvPr descr="/home/claude/tikz2/repos.png" id="108" name="Google Shape;108;g3fb7a6dfe2d_0_74"/>
          <p:cNvPicPr preferRelativeResize="0"/>
          <p:nvPr/>
        </p:nvPicPr>
        <p:blipFill rotWithShape="1">
          <a:blip r:embed="rId3">
            <a:alphaModFix/>
          </a:blip>
          <a:srcRect b="0" l="0" r="0" t="0"/>
          <a:stretch/>
        </p:blipFill>
        <p:spPr>
          <a:xfrm>
            <a:off x="457200" y="1795249"/>
            <a:ext cx="11277599" cy="3783288"/>
          </a:xfrm>
          <a:prstGeom prst="rect">
            <a:avLst/>
          </a:prstGeom>
          <a:noFill/>
          <a:ln>
            <a:noFill/>
          </a:ln>
        </p:spPr>
      </p:pic>
      <p:sp>
        <p:nvSpPr>
          <p:cNvPr id="109" name="Google Shape;109;g3fb7a6dfe2d_0_74"/>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10" name="Google Shape;110;g3fb7a6dfe2d_0_74"/>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115" name="Shape 115"/>
        <p:cNvGrpSpPr/>
        <p:nvPr/>
      </p:nvGrpSpPr>
      <p:grpSpPr>
        <a:xfrm>
          <a:off x="0" y="0"/>
          <a:ext cx="0" cy="0"/>
          <a:chOff x="0" y="0"/>
          <a:chExt cx="0" cy="0"/>
        </a:xfrm>
      </p:grpSpPr>
      <p:sp>
        <p:nvSpPr>
          <p:cNvPr id="116" name="Google Shape;116;p12"/>
          <p:cNvSpPr txBox="1"/>
          <p:nvPr/>
        </p:nvSpPr>
        <p:spPr>
          <a:xfrm>
            <a:off x="548640" y="2194560"/>
            <a:ext cx="10972800" cy="12801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2. AI Literacy</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0"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How a chatbot writes a proof</a:t>
            </a:r>
            <a:endParaRPr b="0" i="0" sz="4400" u="none" cap="none" strike="noStrike">
              <a:solidFill>
                <a:schemeClr val="dk1"/>
              </a:solidFill>
              <a:latin typeface="Calibri"/>
              <a:ea typeface="Calibri"/>
              <a:cs typeface="Calibri"/>
              <a:sym typeface="Calibri"/>
            </a:endParaRPr>
          </a:p>
        </p:txBody>
      </p:sp>
      <p:sp>
        <p:nvSpPr>
          <p:cNvPr id="117" name="Google Shape;117;p12"/>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18" name="Google Shape;118;p12"/>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12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3" name="Shape 123"/>
        <p:cNvGrpSpPr/>
        <p:nvPr/>
      </p:nvGrpSpPr>
      <p:grpSpPr>
        <a:xfrm>
          <a:off x="0" y="0"/>
          <a:ext cx="0" cy="0"/>
          <a:chOff x="0" y="0"/>
          <a:chExt cx="0" cy="0"/>
        </a:xfrm>
      </p:grpSpPr>
      <p:sp>
        <p:nvSpPr>
          <p:cNvPr id="124" name="Google Shape;124;p13"/>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One token at a time</a:t>
            </a:r>
            <a:endParaRPr b="0" i="0" sz="3400" u="none" cap="none" strike="noStrike">
              <a:solidFill>
                <a:schemeClr val="dk1"/>
              </a:solidFill>
              <a:latin typeface="Calibri"/>
              <a:ea typeface="Calibri"/>
              <a:cs typeface="Calibri"/>
              <a:sym typeface="Calibri"/>
            </a:endParaRPr>
          </a:p>
        </p:txBody>
      </p:sp>
      <p:sp>
        <p:nvSpPr>
          <p:cNvPr id="125" name="Google Shape;125;p13"/>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Each token is a draw from a distribution</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Conditioned on the internet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Pick the likely one, append, repeat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Nothing in that loop checks first principles and logical validity</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It sounds like a textbook because it read textbooks</a:t>
            </a:r>
            <a:endParaRPr b="0" i="0" sz="1700" u="none" cap="none" strike="noStrike">
              <a:solidFill>
                <a:schemeClr val="dk1"/>
              </a:solidFill>
              <a:latin typeface="Calibri"/>
              <a:ea typeface="Calibri"/>
              <a:cs typeface="Calibri"/>
              <a:sym typeface="Calibri"/>
            </a:endParaRPr>
          </a:p>
        </p:txBody>
      </p:sp>
      <p:sp>
        <p:nvSpPr>
          <p:cNvPr id="126" name="Google Shape;126;p13"/>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27" name="Google Shape;127;p13"/>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13</a:t>
            </a:r>
            <a:endParaRPr b="0" i="0" sz="900" u="none" cap="none" strike="noStrike">
              <a:solidFill>
                <a:schemeClr val="dk1"/>
              </a:solidFill>
              <a:latin typeface="Calibri"/>
              <a:ea typeface="Calibri"/>
              <a:cs typeface="Calibri"/>
              <a:sym typeface="Calibri"/>
            </a:endParaRPr>
          </a:p>
        </p:txBody>
      </p:sp>
      <p:pic>
        <p:nvPicPr>
          <p:cNvPr id="128" name="Google Shape;128;p13"/>
          <p:cNvPicPr preferRelativeResize="0"/>
          <p:nvPr/>
        </p:nvPicPr>
        <p:blipFill rotWithShape="1">
          <a:blip r:embed="rId3">
            <a:alphaModFix/>
          </a:blip>
          <a:srcRect b="0" l="0" r="0" t="0"/>
          <a:stretch/>
        </p:blipFill>
        <p:spPr>
          <a:xfrm>
            <a:off x="4206250" y="1039425"/>
            <a:ext cx="7313949" cy="5261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3" name="Shape 133"/>
        <p:cNvGrpSpPr/>
        <p:nvPr/>
      </p:nvGrpSpPr>
      <p:grpSpPr>
        <a:xfrm>
          <a:off x="0" y="0"/>
          <a:ext cx="0" cy="0"/>
          <a:chOff x="0" y="0"/>
          <a:chExt cx="0" cy="0"/>
        </a:xfrm>
      </p:grpSpPr>
      <p:sp>
        <p:nvSpPr>
          <p:cNvPr id="134" name="Google Shape;134;p14"/>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Three stages of training</a:t>
            </a:r>
            <a:endParaRPr b="0" i="0" sz="3400" u="none" cap="none" strike="noStrike">
              <a:solidFill>
                <a:schemeClr val="dk1"/>
              </a:solidFill>
              <a:latin typeface="Calibri"/>
              <a:ea typeface="Calibri"/>
              <a:cs typeface="Calibri"/>
              <a:sym typeface="Calibri"/>
            </a:endParaRPr>
          </a:p>
        </p:txBody>
      </p:sp>
      <p:sp>
        <p:nvSpPr>
          <p:cNvPr id="135" name="Google Shape;135;p14"/>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Pretraining: predict the next token</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Post-training: tone and format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RL: reward for answers that can be checked</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None of them stores a rule of inference</a:t>
            </a:r>
            <a:endParaRPr b="0" i="0" sz="1700" u="none" cap="none" strike="noStrike">
              <a:solidFill>
                <a:schemeClr val="dk1"/>
              </a:solidFill>
              <a:latin typeface="Calibri"/>
              <a:ea typeface="Calibri"/>
              <a:cs typeface="Calibri"/>
              <a:sym typeface="Calibri"/>
            </a:endParaRPr>
          </a:p>
        </p:txBody>
      </p:sp>
      <p:pic>
        <p:nvPicPr>
          <p:cNvPr descr="/home/claude/tikz2/training.png" id="136" name="Google Shape;136;p14"/>
          <p:cNvPicPr preferRelativeResize="0"/>
          <p:nvPr/>
        </p:nvPicPr>
        <p:blipFill rotWithShape="1">
          <a:blip r:embed="rId3">
            <a:alphaModFix/>
          </a:blip>
          <a:srcRect b="0" l="0" r="0" t="0"/>
          <a:stretch/>
        </p:blipFill>
        <p:spPr>
          <a:xfrm>
            <a:off x="4343400" y="2624655"/>
            <a:ext cx="7315200" cy="2340209"/>
          </a:xfrm>
          <a:prstGeom prst="rect">
            <a:avLst/>
          </a:prstGeom>
          <a:noFill/>
          <a:ln>
            <a:noFill/>
          </a:ln>
        </p:spPr>
      </p:pic>
      <p:sp>
        <p:nvSpPr>
          <p:cNvPr id="137" name="Google Shape;137;p14"/>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38" name="Google Shape;138;p14"/>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14</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3" name="Shape 143"/>
        <p:cNvGrpSpPr/>
        <p:nvPr/>
      </p:nvGrpSpPr>
      <p:grpSpPr>
        <a:xfrm>
          <a:off x="0" y="0"/>
          <a:ext cx="0" cy="0"/>
          <a:chOff x="0" y="0"/>
          <a:chExt cx="0" cy="0"/>
        </a:xfrm>
      </p:grpSpPr>
      <p:sp>
        <p:nvSpPr>
          <p:cNvPr id="144" name="Google Shape;144;p16"/>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Unfamiliar questions more likely to hallucinate</a:t>
            </a:r>
            <a:endParaRPr b="0" i="0" sz="3400" u="none" cap="none" strike="noStrike">
              <a:solidFill>
                <a:schemeClr val="dk1"/>
              </a:solidFill>
              <a:latin typeface="Calibri"/>
              <a:ea typeface="Calibri"/>
              <a:cs typeface="Calibri"/>
              <a:sym typeface="Calibri"/>
            </a:endParaRPr>
          </a:p>
        </p:txBody>
      </p:sp>
      <p:sp>
        <p:nvSpPr>
          <p:cNvPr id="145" name="Google Shape;145;p16"/>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Reliability tracks how common the problem is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1+2+…+n: thousands of times in the corpus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3+7+11+…: same structure, almost never</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rare one gets filled in from the common one</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No harder for a person</a:t>
            </a:r>
            <a:endParaRPr b="0" i="0" sz="1700" u="none" cap="none" strike="noStrike">
              <a:solidFill>
                <a:schemeClr val="dk1"/>
              </a:solidFill>
              <a:latin typeface="Calibri"/>
              <a:ea typeface="Calibri"/>
              <a:cs typeface="Calibri"/>
              <a:sym typeface="Calibri"/>
            </a:endParaRPr>
          </a:p>
        </p:txBody>
      </p:sp>
      <p:pic>
        <p:nvPicPr>
          <p:cNvPr descr="/home/claude/tikz2/frequency.png" id="146" name="Google Shape;146;p16"/>
          <p:cNvPicPr preferRelativeResize="0"/>
          <p:nvPr/>
        </p:nvPicPr>
        <p:blipFill rotWithShape="1">
          <a:blip r:embed="rId3">
            <a:alphaModFix/>
          </a:blip>
          <a:srcRect b="0" l="0" r="0" t="0"/>
          <a:stretch/>
        </p:blipFill>
        <p:spPr>
          <a:xfrm>
            <a:off x="4343400" y="2090783"/>
            <a:ext cx="7315200" cy="3407954"/>
          </a:xfrm>
          <a:prstGeom prst="rect">
            <a:avLst/>
          </a:prstGeom>
          <a:noFill/>
          <a:ln>
            <a:noFill/>
          </a:ln>
        </p:spPr>
      </p:pic>
      <p:sp>
        <p:nvSpPr>
          <p:cNvPr id="147" name="Google Shape;147;p16"/>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48" name="Google Shape;148;p16"/>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16</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 name="Shape 153"/>
        <p:cNvGrpSpPr/>
        <p:nvPr/>
      </p:nvGrpSpPr>
      <p:grpSpPr>
        <a:xfrm>
          <a:off x="0" y="0"/>
          <a:ext cx="0" cy="0"/>
          <a:chOff x="0" y="0"/>
          <a:chExt cx="0" cy="0"/>
        </a:xfrm>
      </p:grpSpPr>
      <p:sp>
        <p:nvSpPr>
          <p:cNvPr id="154" name="Google Shape;154;p17"/>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Three ways chatbots mess up when solving proofs</a:t>
            </a:r>
            <a:endParaRPr b="0" i="0" sz="3400" u="none" cap="none" strike="noStrike">
              <a:solidFill>
                <a:schemeClr val="dk1"/>
              </a:solidFill>
              <a:latin typeface="Calibri"/>
              <a:ea typeface="Calibri"/>
              <a:cs typeface="Calibri"/>
              <a:sym typeface="Calibri"/>
            </a:endParaRPr>
          </a:p>
        </p:txBody>
      </p:sp>
      <p:pic>
        <p:nvPicPr>
          <p:cNvPr descr="/home/claude/tikz2/failure_modes.png" id="155" name="Google Shape;155;p17"/>
          <p:cNvPicPr preferRelativeResize="0"/>
          <p:nvPr/>
        </p:nvPicPr>
        <p:blipFill rotWithShape="1">
          <a:blip r:embed="rId3">
            <a:alphaModFix/>
          </a:blip>
          <a:srcRect b="0" l="0" r="0" t="0"/>
          <a:stretch/>
        </p:blipFill>
        <p:spPr>
          <a:xfrm>
            <a:off x="950263" y="2175422"/>
            <a:ext cx="10291173" cy="3266100"/>
          </a:xfrm>
          <a:prstGeom prst="rect">
            <a:avLst/>
          </a:prstGeom>
          <a:noFill/>
          <a:ln>
            <a:noFill/>
          </a:ln>
        </p:spPr>
      </p:pic>
      <p:sp>
        <p:nvSpPr>
          <p:cNvPr id="156" name="Google Shape;156;p17"/>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57" name="Google Shape;157;p17"/>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17</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2" name="Shape 162"/>
        <p:cNvGrpSpPr/>
        <p:nvPr/>
      </p:nvGrpSpPr>
      <p:grpSpPr>
        <a:xfrm>
          <a:off x="0" y="0"/>
          <a:ext cx="0" cy="0"/>
          <a:chOff x="0" y="0"/>
          <a:chExt cx="0" cy="0"/>
        </a:xfrm>
      </p:grpSpPr>
      <p:sp>
        <p:nvSpPr>
          <p:cNvPr id="163" name="Google Shape;163;p18"/>
          <p:cNvSpPr txBox="1"/>
          <p:nvPr/>
        </p:nvSpPr>
        <p:spPr>
          <a:xfrm>
            <a:off x="547275" y="205126"/>
            <a:ext cx="11094300" cy="1013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Procedure A</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The hallucination autopsy procedure</a:t>
            </a:r>
            <a:endParaRPr b="0" i="0" sz="3400" u="none" cap="none" strike="noStrike">
              <a:solidFill>
                <a:schemeClr val="dk1"/>
              </a:solidFill>
              <a:latin typeface="Calibri"/>
              <a:ea typeface="Calibri"/>
              <a:cs typeface="Calibri"/>
              <a:sym typeface="Calibri"/>
            </a:endParaRPr>
          </a:p>
        </p:txBody>
      </p:sp>
      <p:graphicFrame>
        <p:nvGraphicFramePr>
          <p:cNvPr id="164" name="Google Shape;164;p18"/>
          <p:cNvGraphicFramePr/>
          <p:nvPr/>
        </p:nvGraphicFramePr>
        <p:xfrm>
          <a:off x="548640" y="1371600"/>
          <a:ext cx="3000000" cy="3000000"/>
        </p:xfrm>
        <a:graphic>
          <a:graphicData uri="http://schemas.openxmlformats.org/drawingml/2006/table">
            <a:tbl>
              <a:tblPr>
                <a:noFill/>
                <a:tableStyleId>{C7FF6FAD-F898-4E02-93B3-768F7B7C207F}</a:tableStyleId>
              </a:tblPr>
              <a:tblGrid>
                <a:gridCol w="822950"/>
                <a:gridCol w="3291850"/>
                <a:gridCol w="6976875"/>
              </a:tblGrid>
              <a:tr h="548650">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label</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what the step is for</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what you do</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A0</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Calibrate your reliance</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Before reading the response, note how much you expect to trust it for this problem type, and why. Revisit after A6.</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A1</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Restate the claim as given</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Write down exactly what is to be proven, including its right-hand side.</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A2</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Extract the rule the chatbot actually used</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Find the closed form it substituted during the inductive step.</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A3</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Locate the first divergence</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Mark the exact line where the stated hypothesis and the substituted rule part ways.</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A4</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Test a small case</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Evaluate both sides at a small n. If the numbers agree, verify one derivation step anyway.</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A5</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Classify the failure mode</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Axiom reversion, invalid syntactic shortcut, or spatial / counting miscount.</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8B2E2E"/>
                        </a:buClr>
                        <a:buSzPts val="1300"/>
                        <a:buFont typeface="Courier New"/>
                        <a:buNone/>
                      </a:pPr>
                      <a:r>
                        <a:rPr b="1" lang="en-US" sz="1300" u="none" cap="none" strike="noStrike">
                          <a:solidFill>
                            <a:schemeClr val="lt1"/>
                          </a:solidFill>
                          <a:latin typeface="Courier New"/>
                          <a:ea typeface="Courier New"/>
                          <a:cs typeface="Courier New"/>
                          <a:sym typeface="Courier New"/>
                        </a:rPr>
                        <a:t>A6</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980000"/>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Explain why the failure was likely</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Connect the error to how the model generates text.</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bl>
          </a:graphicData>
        </a:graphic>
      </p:graphicFrame>
      <p:sp>
        <p:nvSpPr>
          <p:cNvPr id="165" name="Google Shape;165;p18"/>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66" name="Google Shape;166;p18"/>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18</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1" name="Shape 171"/>
        <p:cNvGrpSpPr/>
        <p:nvPr/>
      </p:nvGrpSpPr>
      <p:grpSpPr>
        <a:xfrm>
          <a:off x="0" y="0"/>
          <a:ext cx="0" cy="0"/>
          <a:chOff x="0" y="0"/>
          <a:chExt cx="0" cy="0"/>
        </a:xfrm>
      </p:grpSpPr>
      <p:sp>
        <p:nvSpPr>
          <p:cNvPr id="172" name="Google Shape;172;p19"/>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Catching a hallucination</a:t>
            </a:r>
            <a:endParaRPr b="0" i="0" sz="3400" u="none" cap="none" strike="noStrike">
              <a:solidFill>
                <a:schemeClr val="dk1"/>
              </a:solidFill>
              <a:latin typeface="Calibri"/>
              <a:ea typeface="Calibri"/>
              <a:cs typeface="Calibri"/>
              <a:sym typeface="Calibri"/>
            </a:endParaRPr>
          </a:p>
        </p:txBody>
      </p:sp>
      <p:sp>
        <p:nvSpPr>
          <p:cNvPr id="173" name="Google Shape;173;p19"/>
          <p:cNvSpPr txBox="1"/>
          <p:nvPr/>
        </p:nvSpPr>
        <p:spPr>
          <a:xfrm>
            <a:off x="548640" y="1188720"/>
            <a:ext cx="1998878" cy="292608"/>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950" u="none" cap="none" strike="noStrike">
                <a:solidFill>
                  <a:srgbClr val="FFFFFF"/>
                </a:solidFill>
                <a:latin typeface="Courier New"/>
                <a:ea typeface="Courier New"/>
                <a:cs typeface="Courier New"/>
                <a:sym typeface="Courier New"/>
              </a:rPr>
              <a:t>A1  A2  A3  A4  A5  A6</a:t>
            </a:r>
            <a:endParaRPr b="0" i="0" sz="950" u="none" cap="none" strike="noStrike">
              <a:solidFill>
                <a:schemeClr val="dk1"/>
              </a:solidFill>
              <a:latin typeface="Calibri"/>
              <a:ea typeface="Calibri"/>
              <a:cs typeface="Calibri"/>
              <a:sym typeface="Calibri"/>
            </a:endParaRPr>
          </a:p>
        </p:txBody>
      </p:sp>
      <p:sp>
        <p:nvSpPr>
          <p:cNvPr id="174" name="Google Shape;174;p19"/>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Claim: 5+9+13+…+(4n+1) = n(2n+3)</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chatbot slipped in k(k+1)/2</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hypothesis says k(2k+3)</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Try n=2: 14 on one side, 3 on the other</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That’s the textbook coming back</a:t>
            </a:r>
            <a:endParaRPr b="0" i="0" sz="1700" u="none" cap="none" strike="noStrike">
              <a:solidFill>
                <a:schemeClr val="dk1"/>
              </a:solidFill>
              <a:latin typeface="Calibri"/>
              <a:ea typeface="Calibri"/>
              <a:cs typeface="Calibri"/>
              <a:sym typeface="Calibri"/>
            </a:endParaRPr>
          </a:p>
        </p:txBody>
      </p:sp>
      <p:pic>
        <p:nvPicPr>
          <p:cNvPr descr="/home/claude/tikz2/autopsy_worked.png" id="175" name="Google Shape;175;p19"/>
          <p:cNvPicPr preferRelativeResize="0"/>
          <p:nvPr/>
        </p:nvPicPr>
        <p:blipFill rotWithShape="1">
          <a:blip r:embed="rId3">
            <a:alphaModFix/>
          </a:blip>
          <a:srcRect b="0" l="0" r="0" t="0"/>
          <a:stretch/>
        </p:blipFill>
        <p:spPr>
          <a:xfrm>
            <a:off x="4343400" y="2273021"/>
            <a:ext cx="7315200" cy="3043478"/>
          </a:xfrm>
          <a:prstGeom prst="rect">
            <a:avLst/>
          </a:prstGeom>
          <a:noFill/>
          <a:ln>
            <a:noFill/>
          </a:ln>
        </p:spPr>
      </p:pic>
      <p:sp>
        <p:nvSpPr>
          <p:cNvPr id="176" name="Google Shape;176;p19"/>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77" name="Google Shape;177;p19"/>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19</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2" name="Shape 182"/>
        <p:cNvGrpSpPr/>
        <p:nvPr/>
      </p:nvGrpSpPr>
      <p:grpSpPr>
        <a:xfrm>
          <a:off x="0" y="0"/>
          <a:ext cx="0" cy="0"/>
          <a:chOff x="0" y="0"/>
          <a:chExt cx="0" cy="0"/>
        </a:xfrm>
      </p:grpSpPr>
      <p:sp>
        <p:nvSpPr>
          <p:cNvPr id="183" name="Google Shape;183;p20"/>
          <p:cNvSpPr txBox="1"/>
          <p:nvPr/>
        </p:nvSpPr>
        <p:spPr>
          <a:xfrm>
            <a:off x="548800" y="295700"/>
            <a:ext cx="11094300" cy="955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Procedure B</a:t>
            </a:r>
            <a:endParaRPr b="0"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Structure of a strong prompt</a:t>
            </a:r>
            <a:endParaRPr b="0" i="0" sz="3400" u="none" cap="none" strike="noStrike">
              <a:solidFill>
                <a:schemeClr val="dk1"/>
              </a:solidFill>
              <a:latin typeface="Calibri"/>
              <a:ea typeface="Calibri"/>
              <a:cs typeface="Calibri"/>
              <a:sym typeface="Calibri"/>
            </a:endParaRPr>
          </a:p>
        </p:txBody>
      </p:sp>
      <p:graphicFrame>
        <p:nvGraphicFramePr>
          <p:cNvPr id="184" name="Google Shape;184;p20"/>
          <p:cNvGraphicFramePr/>
          <p:nvPr/>
        </p:nvGraphicFramePr>
        <p:xfrm>
          <a:off x="548640" y="1371600"/>
          <a:ext cx="3000000" cy="3000000"/>
        </p:xfrm>
        <a:graphic>
          <a:graphicData uri="http://schemas.openxmlformats.org/drawingml/2006/table">
            <a:tbl>
              <a:tblPr>
                <a:noFill/>
                <a:tableStyleId>{C7FF6FAD-F898-4E02-93B3-768F7B7C207F}</a:tableStyleId>
              </a:tblPr>
              <a:tblGrid>
                <a:gridCol w="822950"/>
                <a:gridCol w="3291850"/>
                <a:gridCol w="6976875"/>
              </a:tblGrid>
              <a:tr h="777250">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label</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what the step is for</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what you do</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2F4BA0"/>
                        </a:buClr>
                        <a:buSzPts val="1500"/>
                        <a:buFont typeface="Courier New"/>
                        <a:buNone/>
                      </a:pPr>
                      <a:r>
                        <a:rPr b="1" lang="en-US" sz="1500" u="none" cap="none" strike="noStrike">
                          <a:solidFill>
                            <a:schemeClr val="lt1"/>
                          </a:solidFill>
                          <a:latin typeface="Courier New"/>
                          <a:ea typeface="Courier New"/>
                          <a:cs typeface="Courier New"/>
                          <a:sym typeface="Courier New"/>
                        </a:rPr>
                        <a:t>B1</a:t>
                      </a:r>
                      <a:endParaRPr sz="15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Establish context</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500"/>
                        <a:buFont typeface="Calibri"/>
                        <a:buNone/>
                      </a:pPr>
                      <a:r>
                        <a:rPr lang="en-US" sz="1500" u="none" cap="none" strike="noStrike">
                          <a:solidFill>
                            <a:srgbClr val="1B2430"/>
                          </a:solidFill>
                          <a:latin typeface="Calibri"/>
                          <a:ea typeface="Calibri"/>
                          <a:cs typeface="Calibri"/>
                          <a:sym typeface="Calibri"/>
                        </a:rPr>
                        <a:t>Tell the chatbot which subject, question type, and goal.</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2F4BA0"/>
                        </a:buClr>
                        <a:buSzPts val="1500"/>
                        <a:buFont typeface="Courier New"/>
                        <a:buNone/>
                      </a:pPr>
                      <a:r>
                        <a:rPr b="1" lang="en-US" sz="1500" u="none" cap="none" strike="noStrike">
                          <a:solidFill>
                            <a:schemeClr val="lt1"/>
                          </a:solidFill>
                          <a:latin typeface="Courier New"/>
                          <a:ea typeface="Courier New"/>
                          <a:cs typeface="Courier New"/>
                          <a:sym typeface="Courier New"/>
                        </a:rPr>
                        <a:t>B2</a:t>
                      </a:r>
                      <a:endParaRPr sz="15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Require step-by-step justification</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500"/>
                        <a:buFont typeface="Calibri"/>
                        <a:buNone/>
                      </a:pPr>
                      <a:r>
                        <a:rPr lang="en-US" sz="1500" u="none" cap="none" strike="noStrike">
                          <a:solidFill>
                            <a:srgbClr val="1B2430"/>
                          </a:solidFill>
                          <a:latin typeface="Calibri"/>
                          <a:ea typeface="Calibri"/>
                          <a:cs typeface="Calibri"/>
                          <a:sym typeface="Calibri"/>
                        </a:rPr>
                        <a:t>Require each step to name the rule or prior line it uses.</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2F4BA0"/>
                        </a:buClr>
                        <a:buSzPts val="1500"/>
                        <a:buFont typeface="Courier New"/>
                        <a:buNone/>
                      </a:pPr>
                      <a:r>
                        <a:rPr b="1" lang="en-US" sz="1500" u="none" cap="none" strike="noStrike">
                          <a:solidFill>
                            <a:schemeClr val="lt1"/>
                          </a:solidFill>
                          <a:latin typeface="Courier New"/>
                          <a:ea typeface="Courier New"/>
                          <a:cs typeface="Courier New"/>
                          <a:sym typeface="Courier New"/>
                        </a:rPr>
                        <a:t>B3</a:t>
                      </a:r>
                      <a:endParaRPr sz="15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Build in self-questioning</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500"/>
                        <a:buFont typeface="Calibri"/>
                        <a:buNone/>
                      </a:pPr>
                      <a:r>
                        <a:rPr lang="en-US" sz="1500" u="none" cap="none" strike="noStrike">
                          <a:solidFill>
                            <a:srgbClr val="1B2430"/>
                          </a:solidFill>
                          <a:latin typeface="Calibri"/>
                          <a:ea typeface="Calibri"/>
                          <a:cs typeface="Calibri"/>
                          <a:sym typeface="Calibri"/>
                        </a:rPr>
                        <a:t>Before the chatbot finishes, have it list its assumptions and check them.</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2F4BA0"/>
                        </a:buClr>
                        <a:buSzPts val="1500"/>
                        <a:buFont typeface="Courier New"/>
                        <a:buNone/>
                      </a:pPr>
                      <a:r>
                        <a:rPr b="1" lang="en-US" sz="1500" u="none" cap="none" strike="noStrike">
                          <a:solidFill>
                            <a:schemeClr val="lt1"/>
                          </a:solidFill>
                          <a:latin typeface="Courier New"/>
                          <a:ea typeface="Courier New"/>
                          <a:cs typeface="Courier New"/>
                          <a:sym typeface="Courier New"/>
                        </a:rPr>
                        <a:t>B4</a:t>
                      </a:r>
                      <a:endParaRPr sz="15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chemeClr val="accent1"/>
                    </a:solidFill>
                  </a:tcPr>
                </a:tc>
                <a:tc>
                  <a:txBody>
                    <a:bodyPr/>
                    <a:lstStyle/>
                    <a:p>
                      <a:pPr indent="0" lvl="0" marL="0" marR="0" rtl="0" algn="l">
                        <a:lnSpc>
                          <a:spcPct val="100000"/>
                        </a:lnSpc>
                        <a:spcBef>
                          <a:spcPts val="0"/>
                        </a:spcBef>
                        <a:spcAft>
                          <a:spcPts val="0"/>
                        </a:spcAft>
                        <a:buClr>
                          <a:srgbClr val="1B2430"/>
                        </a:buClr>
                        <a:buSzPts val="1500"/>
                        <a:buFont typeface="Calibri"/>
                        <a:buNone/>
                      </a:pPr>
                      <a:r>
                        <a:rPr b="1" lang="en-US" sz="1500" u="none" cap="none" strike="noStrike">
                          <a:solidFill>
                            <a:srgbClr val="1B2430"/>
                          </a:solidFill>
                          <a:latin typeface="Calibri"/>
                          <a:ea typeface="Calibri"/>
                          <a:cs typeface="Calibri"/>
                          <a:sym typeface="Calibri"/>
                        </a:rPr>
                        <a:t>Plan the corrective dialogue</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500"/>
                        <a:buFont typeface="Calibri"/>
                        <a:buNone/>
                      </a:pPr>
                      <a:r>
                        <a:rPr lang="en-US" sz="1500" u="none" cap="none" strike="noStrike">
                          <a:solidFill>
                            <a:srgbClr val="1B2430"/>
                          </a:solidFill>
                          <a:latin typeface="Calibri"/>
                          <a:ea typeface="Calibri"/>
                          <a:cs typeface="Calibri"/>
                          <a:sym typeface="Calibri"/>
                        </a:rPr>
                        <a:t>Know in advance what you will say if you spot an error.</a:t>
                      </a:r>
                      <a:endParaRPr sz="15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bl>
          </a:graphicData>
        </a:graphic>
      </p:graphicFrame>
      <p:sp>
        <p:nvSpPr>
          <p:cNvPr id="185" name="Google Shape;185;p20"/>
          <p:cNvSpPr txBox="1"/>
          <p:nvPr/>
        </p:nvSpPr>
        <p:spPr>
          <a:xfrm>
            <a:off x="548640" y="5897880"/>
            <a:ext cx="11094415"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1100"/>
              <a:buFont typeface="Calibri"/>
              <a:buNone/>
            </a:pPr>
            <a:r>
              <a:rPr b="0" i="1" lang="en-US" sz="1100" u="none" cap="none" strike="noStrike">
                <a:solidFill>
                  <a:srgbClr val="6B7680"/>
                </a:solidFill>
                <a:latin typeface="Calibri"/>
                <a:ea typeface="Calibri"/>
                <a:cs typeface="Calibri"/>
                <a:sym typeface="Calibri"/>
              </a:rPr>
              <a:t>Same label, same words, every time it appears: in this box, in a worked example, and in your own task.</a:t>
            </a:r>
            <a:endParaRPr b="0" i="0" sz="1100" u="none" cap="none" strike="noStrike">
              <a:solidFill>
                <a:schemeClr val="dk1"/>
              </a:solidFill>
              <a:latin typeface="Calibri"/>
              <a:ea typeface="Calibri"/>
              <a:cs typeface="Calibri"/>
              <a:sym typeface="Calibri"/>
            </a:endParaRPr>
          </a:p>
        </p:txBody>
      </p:sp>
      <p:sp>
        <p:nvSpPr>
          <p:cNvPr id="186" name="Google Shape;186;p20"/>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87" name="Google Shape;187;p20"/>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20</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2" name="Shape 192"/>
        <p:cNvGrpSpPr/>
        <p:nvPr/>
      </p:nvGrpSpPr>
      <p:grpSpPr>
        <a:xfrm>
          <a:off x="0" y="0"/>
          <a:ext cx="0" cy="0"/>
          <a:chOff x="0" y="0"/>
          <a:chExt cx="0" cy="0"/>
        </a:xfrm>
      </p:grpSpPr>
      <p:sp>
        <p:nvSpPr>
          <p:cNvPr id="193" name="Google Shape;193;p21"/>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Fixing a weak prompt</a:t>
            </a:r>
            <a:endParaRPr b="0" i="0" sz="3400" u="none" cap="none" strike="noStrike">
              <a:solidFill>
                <a:schemeClr val="dk1"/>
              </a:solidFill>
              <a:latin typeface="Calibri"/>
              <a:ea typeface="Calibri"/>
              <a:cs typeface="Calibri"/>
              <a:sym typeface="Calibri"/>
            </a:endParaRPr>
          </a:p>
        </p:txBody>
      </p:sp>
      <p:sp>
        <p:nvSpPr>
          <p:cNvPr id="194" name="Google Shape;194;p21"/>
          <p:cNvSpPr txBox="1"/>
          <p:nvPr/>
        </p:nvSpPr>
        <p:spPr>
          <a:xfrm>
            <a:off x="548640" y="1188720"/>
            <a:ext cx="1355141" cy="292608"/>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950" u="none" cap="none" strike="noStrike">
                <a:solidFill>
                  <a:srgbClr val="FFFFFF"/>
                </a:solidFill>
                <a:latin typeface="Courier New"/>
                <a:ea typeface="Courier New"/>
                <a:cs typeface="Courier New"/>
                <a:sym typeface="Courier New"/>
              </a:rPr>
              <a:t>B1  B2  B3  B4</a:t>
            </a:r>
            <a:endParaRPr b="0" i="0" sz="950" u="none" cap="none" strike="noStrike">
              <a:solidFill>
                <a:schemeClr val="dk1"/>
              </a:solidFill>
              <a:latin typeface="Calibri"/>
              <a:ea typeface="Calibri"/>
              <a:cs typeface="Calibri"/>
              <a:sym typeface="Calibri"/>
            </a:endParaRPr>
          </a:p>
        </p:txBody>
      </p:sp>
      <p:sp>
        <p:nvSpPr>
          <p:cNvPr id="195" name="Google Shape;195;p21"/>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Weak: “solve this: 1*2 + 2*3 + … = ?”</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Say which course, which module, which claim</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Ask for the rule at every step</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Ask it to list and check its assumptions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Write the correction before you need it</a:t>
            </a:r>
            <a:endParaRPr b="0" i="0" sz="1700" u="none" cap="none" strike="noStrike">
              <a:solidFill>
                <a:schemeClr val="dk1"/>
              </a:solidFill>
              <a:latin typeface="Calibri"/>
              <a:ea typeface="Calibri"/>
              <a:cs typeface="Calibri"/>
              <a:sym typeface="Calibri"/>
            </a:endParaRPr>
          </a:p>
        </p:txBody>
      </p:sp>
      <p:pic>
        <p:nvPicPr>
          <p:cNvPr descr="/home/claude/tikz2/prompt_rewrite.png" id="196" name="Google Shape;196;p21"/>
          <p:cNvPicPr preferRelativeResize="0"/>
          <p:nvPr/>
        </p:nvPicPr>
        <p:blipFill rotWithShape="1">
          <a:blip r:embed="rId3">
            <a:alphaModFix/>
          </a:blip>
          <a:srcRect b="0" l="0" r="0" t="0"/>
          <a:stretch/>
        </p:blipFill>
        <p:spPr>
          <a:xfrm>
            <a:off x="4343400" y="2798379"/>
            <a:ext cx="7315200" cy="1992761"/>
          </a:xfrm>
          <a:prstGeom prst="rect">
            <a:avLst/>
          </a:prstGeom>
          <a:noFill/>
          <a:ln>
            <a:noFill/>
          </a:ln>
        </p:spPr>
      </p:pic>
      <p:sp>
        <p:nvSpPr>
          <p:cNvPr id="197" name="Google Shape;197;p21"/>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198" name="Google Shape;198;p21"/>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3" name="Shape 203"/>
        <p:cNvGrpSpPr/>
        <p:nvPr/>
      </p:nvGrpSpPr>
      <p:grpSpPr>
        <a:xfrm>
          <a:off x="0" y="0"/>
          <a:ext cx="0" cy="0"/>
          <a:chOff x="0" y="0"/>
          <a:chExt cx="0" cy="0"/>
        </a:xfrm>
      </p:grpSpPr>
      <p:graphicFrame>
        <p:nvGraphicFramePr>
          <p:cNvPr id="204" name="Google Shape;204;p22"/>
          <p:cNvGraphicFramePr/>
          <p:nvPr/>
        </p:nvGraphicFramePr>
        <p:xfrm>
          <a:off x="549953" y="1708025"/>
          <a:ext cx="3000000" cy="3000000"/>
        </p:xfrm>
        <a:graphic>
          <a:graphicData uri="http://schemas.openxmlformats.org/drawingml/2006/table">
            <a:tbl>
              <a:tblPr>
                <a:noFill/>
                <a:tableStyleId>{C7FF6FAD-F898-4E02-93B3-768F7B7C207F}</a:tableStyleId>
              </a:tblPr>
              <a:tblGrid>
                <a:gridCol w="822950"/>
                <a:gridCol w="3291850"/>
                <a:gridCol w="6976875"/>
              </a:tblGrid>
              <a:tr h="548650">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label</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what the step is for</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what you do</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2A6B4A"/>
                        </a:buClr>
                        <a:buSzPts val="1300"/>
                        <a:buFont typeface="Courier New"/>
                        <a:buNone/>
                      </a:pPr>
                      <a:r>
                        <a:rPr b="1" lang="en-US" sz="1300" u="none" cap="none" strike="noStrike">
                          <a:solidFill>
                            <a:schemeClr val="lt1"/>
                          </a:solidFill>
                          <a:latin typeface="Courier New"/>
                          <a:ea typeface="Courier New"/>
                          <a:cs typeface="Courier New"/>
                          <a:sym typeface="Courier New"/>
                        </a:rPr>
                        <a:t>C1</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2A6B4A"/>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Frame the problem and set the rules</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Give context, state the problem exactly, forbid the final answer.</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2A6B4A"/>
                        </a:buClr>
                        <a:buSzPts val="1300"/>
                        <a:buFont typeface="Courier New"/>
                        <a:buNone/>
                      </a:pPr>
                      <a:r>
                        <a:rPr b="1" lang="en-US" sz="1300" u="none" cap="none" strike="noStrike">
                          <a:solidFill>
                            <a:schemeClr val="lt1"/>
                          </a:solidFill>
                          <a:latin typeface="Courier New"/>
                          <a:ea typeface="Courier New"/>
                          <a:cs typeface="Courier New"/>
                          <a:sym typeface="Courier New"/>
                        </a:rPr>
                        <a:t>C2</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2A6B4A"/>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Elicit one step with its rule named</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Ask for the next step and the counting rule it uses.</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2A6B4A"/>
                        </a:buClr>
                        <a:buSzPts val="1300"/>
                        <a:buFont typeface="Courier New"/>
                        <a:buNone/>
                      </a:pPr>
                      <a:r>
                        <a:rPr b="1" lang="en-US" sz="1300" u="none" cap="none" strike="noStrike">
                          <a:solidFill>
                            <a:schemeClr val="lt1"/>
                          </a:solidFill>
                          <a:latin typeface="Courier New"/>
                          <a:ea typeface="Courier New"/>
                          <a:cs typeface="Courier New"/>
                          <a:sym typeface="Courier New"/>
                        </a:rPr>
                        <a:t>C3</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2A6B4A"/>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Interrogate the claim</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Request a justification or issue a correction; never accept a step silently.</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2A6B4A"/>
                        </a:buClr>
                        <a:buSzPts val="1300"/>
                        <a:buFont typeface="Courier New"/>
                        <a:buNone/>
                      </a:pPr>
                      <a:r>
                        <a:rPr b="1" lang="en-US" sz="1300" u="none" cap="none" strike="noStrike">
                          <a:solidFill>
                            <a:schemeClr val="lt1"/>
                          </a:solidFill>
                          <a:latin typeface="Courier New"/>
                          <a:ea typeface="Courier New"/>
                          <a:cs typeface="Courier New"/>
                          <a:sym typeface="Courier New"/>
                        </a:rPr>
                        <a:t>C4</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2A6B4A"/>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Verify against hand-computed cases</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Small cases computed by hand decide who is right.</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2A6B4A"/>
                        </a:buClr>
                        <a:buSzPts val="1300"/>
                        <a:buFont typeface="Courier New"/>
                        <a:buNone/>
                      </a:pPr>
                      <a:r>
                        <a:rPr b="1" lang="en-US" sz="1300" u="none" cap="none" strike="noStrike">
                          <a:solidFill>
                            <a:schemeClr val="lt1"/>
                          </a:solidFill>
                          <a:latin typeface="Courier New"/>
                          <a:ea typeface="Courier New"/>
                          <a:cs typeface="Courier New"/>
                          <a:sym typeface="Courier New"/>
                        </a:rPr>
                        <a:t>C5</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2A6B4A"/>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Consolidate in your own words</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The write-up is yours, not the chatbot’s.</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2A6B4A"/>
                        </a:buClr>
                        <a:buSzPts val="1300"/>
                        <a:buFont typeface="Courier New"/>
                        <a:buNone/>
                      </a:pPr>
                      <a:r>
                        <a:rPr b="1" lang="en-US" sz="1300" u="none" cap="none" strike="noStrike">
                          <a:solidFill>
                            <a:schemeClr val="lt1"/>
                          </a:solidFill>
                          <a:latin typeface="Courier New"/>
                          <a:ea typeface="Courier New"/>
                          <a:cs typeface="Courier New"/>
                          <a:sym typeface="Courier New"/>
                        </a:rPr>
                        <a:t>C6</a:t>
                      </a:r>
                      <a:endParaRPr sz="1300" u="none" cap="none" strike="noStrike">
                        <a:solidFill>
                          <a:schemeClr val="lt1"/>
                        </a:solidFill>
                        <a:latin typeface="Courier New"/>
                        <a:ea typeface="Courier New"/>
                        <a:cs typeface="Courier New"/>
                        <a:sym typeface="Courier New"/>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solidFill>
                      <a:srgbClr val="2A6B4A"/>
                    </a:solidFill>
                  </a:tcPr>
                </a:tc>
                <a:tc>
                  <a:txBody>
                    <a:bodyPr/>
                    <a:lstStyle/>
                    <a:p>
                      <a:pPr indent="0" lvl="0" marL="0" marR="0" rtl="0" algn="l">
                        <a:lnSpc>
                          <a:spcPct val="100000"/>
                        </a:lnSpc>
                        <a:spcBef>
                          <a:spcPts val="0"/>
                        </a:spcBef>
                        <a:spcAft>
                          <a:spcPts val="0"/>
                        </a:spcAft>
                        <a:buClr>
                          <a:srgbClr val="1B2430"/>
                        </a:buClr>
                        <a:buSzPts val="1300"/>
                        <a:buFont typeface="Calibri"/>
                        <a:buNone/>
                      </a:pPr>
                      <a:r>
                        <a:rPr b="1" lang="en-US" sz="1300" u="none" cap="none" strike="noStrike">
                          <a:solidFill>
                            <a:srgbClr val="1B2430"/>
                          </a:solidFill>
                          <a:latin typeface="Calibri"/>
                          <a:ea typeface="Calibri"/>
                          <a:cs typeface="Calibri"/>
                          <a:sym typeface="Calibri"/>
                        </a:rPr>
                        <a:t>Question the system</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30"/>
                        </a:buClr>
                        <a:buSzPts val="1300"/>
                        <a:buFont typeface="Calibri"/>
                        <a:buNone/>
                      </a:pPr>
                      <a:r>
                        <a:rPr lang="en-US" sz="1300" u="none" cap="none" strike="noStrike">
                          <a:solidFill>
                            <a:srgbClr val="1B2430"/>
                          </a:solidFill>
                          <a:latin typeface="Calibri"/>
                          <a:ea typeface="Calibri"/>
                          <a:cs typeface="Calibri"/>
                          <a:sym typeface="Calibri"/>
                        </a:rPr>
                        <a:t>Ask who built it, on whose data, and why you trust its answer.</a:t>
                      </a:r>
                      <a:endParaRPr sz="1300" u="none" cap="none" strike="noStrike">
                        <a:latin typeface="Calibri"/>
                        <a:ea typeface="Calibri"/>
                        <a:cs typeface="Calibri"/>
                        <a:sym typeface="Calibri"/>
                      </a:endParaRPr>
                    </a:p>
                  </a:txBody>
                  <a:tcPr marT="73150" marB="73150" marR="73150" marL="73150" anchor="ctr">
                    <a:lnL cap="flat" cmpd="sng" w="9525">
                      <a:solidFill>
                        <a:srgbClr val="C9CFD3"/>
                      </a:solidFill>
                      <a:prstDash val="solid"/>
                      <a:round/>
                      <a:headEnd len="sm" w="sm" type="none"/>
                      <a:tailEnd len="sm" w="sm" type="none"/>
                    </a:lnL>
                    <a:lnR cap="flat" cmpd="sng" w="9525">
                      <a:solidFill>
                        <a:srgbClr val="C9CFD3"/>
                      </a:solidFill>
                      <a:prstDash val="solid"/>
                      <a:round/>
                      <a:headEnd len="sm" w="sm" type="none"/>
                      <a:tailEnd len="sm" w="sm" type="none"/>
                    </a:lnR>
                    <a:lnT cap="flat" cmpd="sng" w="9525">
                      <a:solidFill>
                        <a:srgbClr val="C9CFD3"/>
                      </a:solidFill>
                      <a:prstDash val="solid"/>
                      <a:round/>
                      <a:headEnd len="sm" w="sm" type="none"/>
                      <a:tailEnd len="sm" w="sm" type="none"/>
                    </a:lnT>
                    <a:lnB cap="flat" cmpd="sng" w="9525">
                      <a:solidFill>
                        <a:srgbClr val="C9CFD3"/>
                      </a:solidFill>
                      <a:prstDash val="solid"/>
                      <a:round/>
                      <a:headEnd len="sm" w="sm" type="none"/>
                      <a:tailEnd len="sm" w="sm" type="none"/>
                    </a:lnB>
                  </a:tcPr>
                </a:tc>
              </a:tr>
            </a:tbl>
          </a:graphicData>
        </a:graphic>
      </p:graphicFrame>
      <p:sp>
        <p:nvSpPr>
          <p:cNvPr id="205" name="Google Shape;205;p22"/>
          <p:cNvSpPr txBox="1"/>
          <p:nvPr/>
        </p:nvSpPr>
        <p:spPr>
          <a:xfrm>
            <a:off x="548650" y="347476"/>
            <a:ext cx="11094300" cy="96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Procedure C</a:t>
            </a:r>
            <a:endParaRPr b="0"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Scaffolding strong prompts to provide critical feedback</a:t>
            </a:r>
            <a:endParaRPr b="0" i="0" sz="3400" u="none" cap="none" strike="noStrike">
              <a:solidFill>
                <a:schemeClr val="dk1"/>
              </a:solidFill>
              <a:latin typeface="Calibri"/>
              <a:ea typeface="Calibri"/>
              <a:cs typeface="Calibri"/>
              <a:sym typeface="Calibri"/>
            </a:endParaRPr>
          </a:p>
        </p:txBody>
      </p:sp>
      <p:sp>
        <p:nvSpPr>
          <p:cNvPr id="206" name="Google Shape;206;p22"/>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07" name="Google Shape;207;p22"/>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212" name="Shape 212"/>
        <p:cNvGrpSpPr/>
        <p:nvPr/>
      </p:nvGrpSpPr>
      <p:grpSpPr>
        <a:xfrm>
          <a:off x="0" y="0"/>
          <a:ext cx="0" cy="0"/>
          <a:chOff x="0" y="0"/>
          <a:chExt cx="0" cy="0"/>
        </a:xfrm>
      </p:grpSpPr>
      <p:sp>
        <p:nvSpPr>
          <p:cNvPr id="213" name="Google Shape;213;g3fb7a6dfe2d_0_172"/>
          <p:cNvSpPr txBox="1"/>
          <p:nvPr/>
        </p:nvSpPr>
        <p:spPr>
          <a:xfrm>
            <a:off x="548640" y="2194560"/>
            <a:ext cx="10972800" cy="128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If you could make a game right now, what would it be?</a:t>
            </a:r>
            <a:endParaRPr b="0" i="0" sz="4400" u="none" cap="none" strike="noStrike">
              <a:solidFill>
                <a:schemeClr val="dk1"/>
              </a:solidFill>
              <a:latin typeface="Calibri"/>
              <a:ea typeface="Calibri"/>
              <a:cs typeface="Calibri"/>
              <a:sym typeface="Calibri"/>
            </a:endParaRPr>
          </a:p>
        </p:txBody>
      </p:sp>
      <p:sp>
        <p:nvSpPr>
          <p:cNvPr id="214" name="Google Shape;214;g3fb7a6dfe2d_0_172"/>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15" name="Google Shape;215;g3fb7a6dfe2d_0_172"/>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220" name="Shape 220"/>
        <p:cNvGrpSpPr/>
        <p:nvPr/>
      </p:nvGrpSpPr>
      <p:grpSpPr>
        <a:xfrm>
          <a:off x="0" y="0"/>
          <a:ext cx="0" cy="0"/>
          <a:chOff x="0" y="0"/>
          <a:chExt cx="0" cy="0"/>
        </a:xfrm>
      </p:grpSpPr>
      <p:sp>
        <p:nvSpPr>
          <p:cNvPr id="221" name="Google Shape;221;g3fb7a6dfe2d_0_207"/>
          <p:cNvSpPr txBox="1"/>
          <p:nvPr/>
        </p:nvSpPr>
        <p:spPr>
          <a:xfrm>
            <a:off x="548640" y="2194560"/>
            <a:ext cx="10972800" cy="128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FFFF00"/>
                </a:solidFill>
                <a:latin typeface="Century Schoolbook"/>
                <a:ea typeface="Century Schoolbook"/>
                <a:cs typeface="Century Schoolbook"/>
                <a:sym typeface="Century Schoolbook"/>
              </a:rPr>
              <a:t>Do you think you could make a prototype of your game, and implement AI control of entities for the class project?</a:t>
            </a:r>
            <a:endParaRPr b="0" i="0" sz="4400" u="none" cap="none" strike="noStrike">
              <a:solidFill>
                <a:srgbClr val="FFFF00"/>
              </a:solidFill>
              <a:latin typeface="Calibri"/>
              <a:ea typeface="Calibri"/>
              <a:cs typeface="Calibri"/>
              <a:sym typeface="Calibri"/>
            </a:endParaRPr>
          </a:p>
        </p:txBody>
      </p:sp>
      <p:sp>
        <p:nvSpPr>
          <p:cNvPr id="222" name="Google Shape;222;g3fb7a6dfe2d_0_207"/>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23" name="Google Shape;223;g3fb7a6dfe2d_0_207"/>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228" name="Shape 228"/>
        <p:cNvGrpSpPr/>
        <p:nvPr/>
      </p:nvGrpSpPr>
      <p:grpSpPr>
        <a:xfrm>
          <a:off x="0" y="0"/>
          <a:ext cx="0" cy="0"/>
          <a:chOff x="0" y="0"/>
          <a:chExt cx="0" cy="0"/>
        </a:xfrm>
      </p:grpSpPr>
      <p:sp>
        <p:nvSpPr>
          <p:cNvPr id="229" name="Google Shape;229;g3fb7a6dfe2d_0_200"/>
          <p:cNvSpPr txBox="1"/>
          <p:nvPr/>
        </p:nvSpPr>
        <p:spPr>
          <a:xfrm>
            <a:off x="548650" y="429165"/>
            <a:ext cx="10972800" cy="611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Would you incorporate generative AI into your game?</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p:txBody>
      </p:sp>
      <p:sp>
        <p:nvSpPr>
          <p:cNvPr id="230" name="Google Shape;230;g3fb7a6dfe2d_0_200"/>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31" name="Google Shape;231;g3fb7a6dfe2d_0_200"/>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236" name="Shape 236"/>
        <p:cNvGrpSpPr/>
        <p:nvPr/>
      </p:nvGrpSpPr>
      <p:grpSpPr>
        <a:xfrm>
          <a:off x="0" y="0"/>
          <a:ext cx="0" cy="0"/>
          <a:chOff x="0" y="0"/>
          <a:chExt cx="0" cy="0"/>
        </a:xfrm>
      </p:grpSpPr>
      <p:sp>
        <p:nvSpPr>
          <p:cNvPr id="237" name="Google Shape;237;g3fb7a6dfe2d_0_179"/>
          <p:cNvSpPr txBox="1"/>
          <p:nvPr/>
        </p:nvSpPr>
        <p:spPr>
          <a:xfrm>
            <a:off x="548650" y="429165"/>
            <a:ext cx="10972800" cy="611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Would you incorporate generative AI into your game?</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a:p>
            <a:pPr indent="0" lvl="0" marL="91440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00FF00"/>
                </a:solidFill>
                <a:latin typeface="Century Schoolbook"/>
                <a:ea typeface="Century Schoolbook"/>
                <a:cs typeface="Century Schoolbook"/>
                <a:sym typeface="Century Schoolbook"/>
              </a:rPr>
              <a:t>If you would, what would you use it for?</a:t>
            </a:r>
            <a:endParaRPr b="1" i="0" sz="4400" u="none" cap="none" strike="noStrike">
              <a:solidFill>
                <a:srgbClr val="00FF0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a:p>
            <a:pPr indent="457200" lvl="0" marL="45720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FFFF00"/>
                </a:solidFill>
                <a:latin typeface="Century Schoolbook"/>
                <a:ea typeface="Century Schoolbook"/>
                <a:cs typeface="Century Schoolbook"/>
                <a:sym typeface="Century Schoolbook"/>
              </a:rPr>
              <a:t>If you would not, explain why?</a:t>
            </a:r>
            <a:endParaRPr b="1" i="0" sz="4400" u="none" cap="none" strike="noStrike">
              <a:solidFill>
                <a:srgbClr val="FFFF00"/>
              </a:solidFill>
              <a:latin typeface="Century Schoolbook"/>
              <a:ea typeface="Century Schoolbook"/>
              <a:cs typeface="Century Schoolbook"/>
              <a:sym typeface="Century Schoolbook"/>
            </a:endParaRPr>
          </a:p>
        </p:txBody>
      </p:sp>
      <p:sp>
        <p:nvSpPr>
          <p:cNvPr id="238" name="Google Shape;238;g3fb7a6dfe2d_0_17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39" name="Google Shape;239;g3fb7a6dfe2d_0_17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244" name="Shape 244"/>
        <p:cNvGrpSpPr/>
        <p:nvPr/>
      </p:nvGrpSpPr>
      <p:grpSpPr>
        <a:xfrm>
          <a:off x="0" y="0"/>
          <a:ext cx="0" cy="0"/>
          <a:chOff x="0" y="0"/>
          <a:chExt cx="0" cy="0"/>
        </a:xfrm>
      </p:grpSpPr>
      <p:sp>
        <p:nvSpPr>
          <p:cNvPr id="245" name="Google Shape;245;p23"/>
          <p:cNvSpPr txBox="1"/>
          <p:nvPr/>
        </p:nvSpPr>
        <p:spPr>
          <a:xfrm>
            <a:off x="548650" y="2194550"/>
            <a:ext cx="11353500" cy="2327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3. Generative AI for Game Prototyping</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0"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Using AI literacy to optimize agentic game engine development workflows</a:t>
            </a:r>
            <a:endParaRPr b="0" i="0" sz="4400" u="none" cap="none" strike="noStrike">
              <a:solidFill>
                <a:schemeClr val="dk1"/>
              </a:solidFill>
              <a:latin typeface="Calibri"/>
              <a:ea typeface="Calibri"/>
              <a:cs typeface="Calibri"/>
              <a:sym typeface="Calibri"/>
            </a:endParaRPr>
          </a:p>
        </p:txBody>
      </p:sp>
      <p:sp>
        <p:nvSpPr>
          <p:cNvPr id="246" name="Google Shape;246;p23"/>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47" name="Google Shape;247;p23"/>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2" name="Shape 252"/>
        <p:cNvGrpSpPr/>
        <p:nvPr/>
      </p:nvGrpSpPr>
      <p:grpSpPr>
        <a:xfrm>
          <a:off x="0" y="0"/>
          <a:ext cx="0" cy="0"/>
          <a:chOff x="0" y="0"/>
          <a:chExt cx="0" cy="0"/>
        </a:xfrm>
      </p:grpSpPr>
      <p:sp>
        <p:nvSpPr>
          <p:cNvPr id="253" name="Google Shape;253;p24"/>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54" name="Google Shape;254;p24"/>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24</a:t>
            </a:r>
            <a:endParaRPr b="0" i="0" sz="900" u="none" cap="none" strike="noStrike">
              <a:solidFill>
                <a:schemeClr val="dk1"/>
              </a:solidFill>
              <a:latin typeface="Calibri"/>
              <a:ea typeface="Calibri"/>
              <a:cs typeface="Calibri"/>
              <a:sym typeface="Calibri"/>
            </a:endParaRPr>
          </a:p>
        </p:txBody>
      </p:sp>
      <p:pic>
        <p:nvPicPr>
          <p:cNvPr id="255" name="Google Shape;255;p24"/>
          <p:cNvPicPr preferRelativeResize="0"/>
          <p:nvPr/>
        </p:nvPicPr>
        <p:blipFill rotWithShape="1">
          <a:blip r:embed="rId3">
            <a:alphaModFix/>
          </a:blip>
          <a:srcRect b="0" l="0" r="0" t="0"/>
          <a:stretch/>
        </p:blipFill>
        <p:spPr>
          <a:xfrm>
            <a:off x="1416350" y="358138"/>
            <a:ext cx="9359310" cy="614172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0" name="Shape 260"/>
        <p:cNvGrpSpPr/>
        <p:nvPr/>
      </p:nvGrpSpPr>
      <p:grpSpPr>
        <a:xfrm>
          <a:off x="0" y="0"/>
          <a:ext cx="0" cy="0"/>
          <a:chOff x="0" y="0"/>
          <a:chExt cx="0" cy="0"/>
        </a:xfrm>
      </p:grpSpPr>
      <p:sp>
        <p:nvSpPr>
          <p:cNvPr id="261" name="Google Shape;261;p25"/>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Project Planning Artifacts</a:t>
            </a:r>
            <a:endParaRPr b="0" i="0" sz="3400" u="none" cap="none" strike="noStrike">
              <a:solidFill>
                <a:schemeClr val="dk1"/>
              </a:solidFill>
              <a:latin typeface="Calibri"/>
              <a:ea typeface="Calibri"/>
              <a:cs typeface="Calibri"/>
              <a:sym typeface="Calibri"/>
            </a:endParaRPr>
          </a:p>
        </p:txBody>
      </p:sp>
      <p:sp>
        <p:nvSpPr>
          <p:cNvPr id="262" name="Google Shape;262;p25"/>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63" name="Google Shape;263;p25"/>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25</a:t>
            </a:r>
            <a:endParaRPr b="0" i="0" sz="900" u="none" cap="none" strike="noStrike">
              <a:solidFill>
                <a:schemeClr val="dk1"/>
              </a:solidFill>
              <a:latin typeface="Calibri"/>
              <a:ea typeface="Calibri"/>
              <a:cs typeface="Calibri"/>
              <a:sym typeface="Calibri"/>
            </a:endParaRPr>
          </a:p>
        </p:txBody>
      </p:sp>
      <p:pic>
        <p:nvPicPr>
          <p:cNvPr descr="/home/claude/tikz2/docset.png" id="264" name="Google Shape;264;p25"/>
          <p:cNvPicPr preferRelativeResize="0"/>
          <p:nvPr/>
        </p:nvPicPr>
        <p:blipFill rotWithShape="1">
          <a:blip r:embed="rId3">
            <a:alphaModFix/>
          </a:blip>
          <a:srcRect b="0" l="0" r="0" t="0"/>
          <a:stretch/>
        </p:blipFill>
        <p:spPr>
          <a:xfrm>
            <a:off x="1066200" y="1047274"/>
            <a:ext cx="10059300" cy="55062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9" name="Shape 269"/>
        <p:cNvGrpSpPr/>
        <p:nvPr/>
      </p:nvGrpSpPr>
      <p:grpSpPr>
        <a:xfrm>
          <a:off x="0" y="0"/>
          <a:ext cx="0" cy="0"/>
          <a:chOff x="0" y="0"/>
          <a:chExt cx="0" cy="0"/>
        </a:xfrm>
      </p:grpSpPr>
      <p:sp>
        <p:nvSpPr>
          <p:cNvPr id="270" name="Google Shape;270;p26"/>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Unit and System Testing</a:t>
            </a:r>
            <a:endParaRPr b="0" i="0" sz="3400" u="none" cap="none" strike="noStrike">
              <a:solidFill>
                <a:schemeClr val="dk1"/>
              </a:solidFill>
              <a:latin typeface="Calibri"/>
              <a:ea typeface="Calibri"/>
              <a:cs typeface="Calibri"/>
              <a:sym typeface="Calibri"/>
            </a:endParaRPr>
          </a:p>
        </p:txBody>
      </p:sp>
      <p:sp>
        <p:nvSpPr>
          <p:cNvPr id="271" name="Google Shape;271;p26"/>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Unit tests on the core, in seconds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Lints on the content, not just the code</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Save round-trip on every commit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 browser gate, three engines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Then the same gate against the live page</a:t>
            </a:r>
            <a:endParaRPr b="0" i="0" sz="1700" u="none" cap="none" strike="noStrike">
              <a:solidFill>
                <a:schemeClr val="dk1"/>
              </a:solidFill>
              <a:latin typeface="Calibri"/>
              <a:ea typeface="Calibri"/>
              <a:cs typeface="Calibri"/>
              <a:sym typeface="Calibri"/>
            </a:endParaRPr>
          </a:p>
        </p:txBody>
      </p:sp>
      <p:sp>
        <p:nvSpPr>
          <p:cNvPr id="272" name="Google Shape;272;p26"/>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73" name="Google Shape;273;p26"/>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26</a:t>
            </a:r>
            <a:endParaRPr b="0" i="0" sz="900" u="none" cap="none" strike="noStrike">
              <a:solidFill>
                <a:schemeClr val="dk1"/>
              </a:solidFill>
              <a:latin typeface="Calibri"/>
              <a:ea typeface="Calibri"/>
              <a:cs typeface="Calibri"/>
              <a:sym typeface="Calibri"/>
            </a:endParaRPr>
          </a:p>
        </p:txBody>
      </p:sp>
      <p:pic>
        <p:nvPicPr>
          <p:cNvPr descr="/home/claude/tikz2/test_ladder.png" id="274" name="Google Shape;274;p26"/>
          <p:cNvPicPr preferRelativeResize="0"/>
          <p:nvPr/>
        </p:nvPicPr>
        <p:blipFill rotWithShape="1">
          <a:blip r:embed="rId3">
            <a:alphaModFix/>
          </a:blip>
          <a:srcRect b="0" l="0" r="0" t="0"/>
          <a:stretch/>
        </p:blipFill>
        <p:spPr>
          <a:xfrm>
            <a:off x="4343400" y="1640110"/>
            <a:ext cx="7315198" cy="430929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9" name="Shape 279"/>
        <p:cNvGrpSpPr/>
        <p:nvPr/>
      </p:nvGrpSpPr>
      <p:grpSpPr>
        <a:xfrm>
          <a:off x="0" y="0"/>
          <a:ext cx="0" cy="0"/>
          <a:chOff x="0" y="0"/>
          <a:chExt cx="0" cy="0"/>
        </a:xfrm>
      </p:grpSpPr>
      <p:sp>
        <p:nvSpPr>
          <p:cNvPr id="280" name="Google Shape;280;p27"/>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Prototype 1: Gear Master</a:t>
            </a:r>
            <a:endParaRPr b="0" i="0" sz="3400" u="none" cap="none" strike="noStrike">
              <a:solidFill>
                <a:schemeClr val="dk1"/>
              </a:solidFill>
              <a:latin typeface="Calibri"/>
              <a:ea typeface="Calibri"/>
              <a:cs typeface="Calibri"/>
              <a:sym typeface="Calibri"/>
            </a:endParaRPr>
          </a:p>
        </p:txBody>
      </p:sp>
      <p:sp>
        <p:nvSpPr>
          <p:cNvPr id="281" name="Google Shape;281;p27"/>
          <p:cNvSpPr txBox="1"/>
          <p:nvPr/>
        </p:nvSpPr>
        <p:spPr>
          <a:xfrm>
            <a:off x="548640" y="1691640"/>
            <a:ext cx="356616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Inspired by backpack battles</a:t>
            </a:r>
            <a:endParaRPr b="0" i="0" sz="1700" u="none" cap="none" strike="noStrike">
              <a:solidFill>
                <a:srgbClr val="1B243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1B2430"/>
              </a:solidFill>
              <a:latin typeface="Calibri"/>
              <a:ea typeface="Calibri"/>
              <a:cs typeface="Calibri"/>
              <a:sym typeface="Calibri"/>
            </a:endParaRPr>
          </a:p>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Five slots, each one a grid</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Drag parts in; touching parts become an item</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Finished items fire on their own cooldowns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Press fight, then watch</a:t>
            </a:r>
            <a:endParaRPr b="0" i="0" sz="1700" u="none" cap="none" strike="noStrike">
              <a:solidFill>
                <a:schemeClr val="dk1"/>
              </a:solidFill>
              <a:latin typeface="Calibri"/>
              <a:ea typeface="Calibri"/>
              <a:cs typeface="Calibri"/>
              <a:sym typeface="Calibri"/>
            </a:endParaRPr>
          </a:p>
        </p:txBody>
      </p:sp>
      <p:pic>
        <p:nvPicPr>
          <p:cNvPr descr="/home/claude/tikz2/gm_board.png" id="282" name="Google Shape;282;p27"/>
          <p:cNvPicPr preferRelativeResize="0"/>
          <p:nvPr/>
        </p:nvPicPr>
        <p:blipFill rotWithShape="1">
          <a:blip r:embed="rId3">
            <a:alphaModFix/>
          </a:blip>
          <a:srcRect b="0" l="0" r="0" t="0"/>
          <a:stretch/>
        </p:blipFill>
        <p:spPr>
          <a:xfrm>
            <a:off x="4343400" y="3002606"/>
            <a:ext cx="7315200" cy="1584308"/>
          </a:xfrm>
          <a:prstGeom prst="rect">
            <a:avLst/>
          </a:prstGeom>
          <a:noFill/>
          <a:ln>
            <a:noFill/>
          </a:ln>
        </p:spPr>
      </p:pic>
      <p:sp>
        <p:nvSpPr>
          <p:cNvPr id="283" name="Google Shape;283;p27"/>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84" name="Google Shape;284;p27"/>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27</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9" name="Shape 289"/>
        <p:cNvGrpSpPr/>
        <p:nvPr/>
      </p:nvGrpSpPr>
      <p:grpSpPr>
        <a:xfrm>
          <a:off x="0" y="0"/>
          <a:ext cx="0" cy="0"/>
          <a:chOff x="0" y="0"/>
          <a:chExt cx="0" cy="0"/>
        </a:xfrm>
      </p:grpSpPr>
      <p:sp>
        <p:nvSpPr>
          <p:cNvPr id="290" name="Google Shape;290;p28"/>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Prototype 2: Gear Master 2D</a:t>
            </a:r>
            <a:endParaRPr b="0" i="0" sz="3400" u="none" cap="none" strike="noStrike">
              <a:solidFill>
                <a:schemeClr val="dk1"/>
              </a:solidFill>
              <a:latin typeface="Calibri"/>
              <a:ea typeface="Calibri"/>
              <a:cs typeface="Calibri"/>
              <a:sym typeface="Calibri"/>
            </a:endParaRPr>
          </a:p>
        </p:txBody>
      </p:sp>
      <p:sp>
        <p:nvSpPr>
          <p:cNvPr id="291" name="Google Shape;291;p28"/>
          <p:cNvSpPr txBox="1"/>
          <p:nvPr/>
        </p:nvSpPr>
        <p:spPr>
          <a:xfrm>
            <a:off x="745150" y="1108875"/>
            <a:ext cx="4861500" cy="438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rgbClr val="1B2430"/>
                </a:solidFill>
                <a:highlight>
                  <a:srgbClr val="FFFF00"/>
                </a:highlight>
                <a:latin typeface="Calibri"/>
                <a:ea typeface="Calibri"/>
                <a:cs typeface="Calibri"/>
                <a:sym typeface="Calibri"/>
              </a:rPr>
              <a:t>Same core engine as Gear Master!</a:t>
            </a:r>
            <a:endParaRPr b="1" i="0" sz="2600" u="none" cap="none" strike="noStrike">
              <a:solidFill>
                <a:schemeClr val="dk1"/>
              </a:solidFill>
              <a:highlight>
                <a:srgbClr val="FFFF00"/>
              </a:highlight>
              <a:latin typeface="Calibri"/>
              <a:ea typeface="Calibri"/>
              <a:cs typeface="Calibri"/>
              <a:sym typeface="Calibri"/>
            </a:endParaRPr>
          </a:p>
        </p:txBody>
      </p:sp>
      <p:pic>
        <p:nvPicPr>
          <p:cNvPr descr="/home/claude/tikz2/gm_world.png" id="292" name="Google Shape;292;p28"/>
          <p:cNvPicPr preferRelativeResize="0"/>
          <p:nvPr/>
        </p:nvPicPr>
        <p:blipFill rotWithShape="1">
          <a:blip r:embed="rId3">
            <a:alphaModFix/>
          </a:blip>
          <a:srcRect b="0" l="0" r="0" t="0"/>
          <a:stretch/>
        </p:blipFill>
        <p:spPr>
          <a:xfrm>
            <a:off x="590113" y="1667162"/>
            <a:ext cx="11011485" cy="3523675"/>
          </a:xfrm>
          <a:prstGeom prst="rect">
            <a:avLst/>
          </a:prstGeom>
          <a:noFill/>
          <a:ln>
            <a:noFill/>
          </a:ln>
        </p:spPr>
      </p:pic>
      <p:sp>
        <p:nvSpPr>
          <p:cNvPr id="293" name="Google Shape;293;p28"/>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294" name="Google Shape;294;p28"/>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28</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9" name="Shape 299"/>
        <p:cNvGrpSpPr/>
        <p:nvPr/>
      </p:nvGrpSpPr>
      <p:grpSpPr>
        <a:xfrm>
          <a:off x="0" y="0"/>
          <a:ext cx="0" cy="0"/>
          <a:chOff x="0" y="0"/>
          <a:chExt cx="0" cy="0"/>
        </a:xfrm>
      </p:grpSpPr>
      <p:sp>
        <p:nvSpPr>
          <p:cNvPr id="300" name="Google Shape;300;p29"/>
          <p:cNvSpPr txBox="1"/>
          <p:nvPr/>
        </p:nvSpPr>
        <p:spPr>
          <a:xfrm>
            <a:off x="548650" y="347476"/>
            <a:ext cx="11094300" cy="104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Design Insight 1</a:t>
            </a:r>
            <a:br>
              <a:rPr b="0" i="0" lang="en-US" sz="3400" u="none" cap="none" strike="noStrike">
                <a:solidFill>
                  <a:srgbClr val="1B2430"/>
                </a:solidFill>
                <a:latin typeface="Century Schoolbook"/>
                <a:ea typeface="Century Schoolbook"/>
                <a:cs typeface="Century Schoolbook"/>
                <a:sym typeface="Century Schoolbook"/>
              </a:rPr>
            </a:br>
            <a:r>
              <a:rPr b="0" i="0" lang="en-US" sz="3400" u="none" cap="none" strike="noStrike">
                <a:solidFill>
                  <a:srgbClr val="1B2430"/>
                </a:solidFill>
                <a:latin typeface="Century Schoolbook"/>
                <a:ea typeface="Century Schoolbook"/>
                <a:cs typeface="Century Schoolbook"/>
                <a:sym typeface="Century Schoolbook"/>
              </a:rPr>
              <a:t>No code until I’ve read the plan</a:t>
            </a:r>
            <a:endParaRPr b="0" i="0" sz="3400" u="none" cap="none" strike="noStrike">
              <a:solidFill>
                <a:schemeClr val="dk1"/>
              </a:solidFill>
              <a:latin typeface="Calibri"/>
              <a:ea typeface="Calibri"/>
              <a:cs typeface="Calibri"/>
              <a:sym typeface="Calibri"/>
            </a:endParaRPr>
          </a:p>
        </p:txBody>
      </p:sp>
      <p:sp>
        <p:nvSpPr>
          <p:cNvPr id="301" name="Google Shape;301;p29"/>
          <p:cNvSpPr txBox="1"/>
          <p:nvPr/>
        </p:nvSpPr>
        <p:spPr>
          <a:xfrm>
            <a:off x="548640" y="1581770"/>
            <a:ext cx="3366900" cy="292500"/>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C1  Frame the problem and set the rules</a:t>
            </a:r>
            <a:endParaRPr b="0" i="0" sz="1050" u="none" cap="none" strike="noStrike">
              <a:solidFill>
                <a:schemeClr val="dk1"/>
              </a:solidFill>
              <a:latin typeface="Calibri"/>
              <a:ea typeface="Calibri"/>
              <a:cs typeface="Calibri"/>
              <a:sym typeface="Calibri"/>
            </a:endParaRPr>
          </a:p>
        </p:txBody>
      </p:sp>
      <p:pic>
        <p:nvPicPr>
          <p:cNvPr descr="/home/claude/tikz2/brief_gate.png" id="302" name="Google Shape;302;p29"/>
          <p:cNvPicPr preferRelativeResize="0"/>
          <p:nvPr/>
        </p:nvPicPr>
        <p:blipFill rotWithShape="1">
          <a:blip r:embed="rId3">
            <a:alphaModFix/>
          </a:blip>
          <a:srcRect b="0" l="0" r="0" t="0"/>
          <a:stretch/>
        </p:blipFill>
        <p:spPr>
          <a:xfrm>
            <a:off x="282838" y="2351961"/>
            <a:ext cx="11625923" cy="2481187"/>
          </a:xfrm>
          <a:prstGeom prst="rect">
            <a:avLst/>
          </a:prstGeom>
          <a:noFill/>
          <a:ln>
            <a:noFill/>
          </a:ln>
        </p:spPr>
      </p:pic>
      <p:sp>
        <p:nvSpPr>
          <p:cNvPr id="303" name="Google Shape;303;p29"/>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04" name="Google Shape;304;p29"/>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29</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9" name="Shape 309"/>
        <p:cNvGrpSpPr/>
        <p:nvPr/>
      </p:nvGrpSpPr>
      <p:grpSpPr>
        <a:xfrm>
          <a:off x="0" y="0"/>
          <a:ext cx="0" cy="0"/>
          <a:chOff x="0" y="0"/>
          <a:chExt cx="0" cy="0"/>
        </a:xfrm>
      </p:grpSpPr>
      <p:sp>
        <p:nvSpPr>
          <p:cNvPr id="310" name="Google Shape;310;p30"/>
          <p:cNvSpPr txBox="1"/>
          <p:nvPr/>
        </p:nvSpPr>
        <p:spPr>
          <a:xfrm>
            <a:off x="548650" y="347476"/>
            <a:ext cx="11094300" cy="1084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Design Insight 2</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How to prompt an agentic chatbot with design docs</a:t>
            </a:r>
            <a:endParaRPr b="0" i="0" sz="3400" u="none" cap="none" strike="noStrike">
              <a:solidFill>
                <a:schemeClr val="dk1"/>
              </a:solidFill>
              <a:latin typeface="Calibri"/>
              <a:ea typeface="Calibri"/>
              <a:cs typeface="Calibri"/>
              <a:sym typeface="Calibri"/>
            </a:endParaRPr>
          </a:p>
        </p:txBody>
      </p:sp>
      <p:sp>
        <p:nvSpPr>
          <p:cNvPr id="311" name="Google Shape;311;p30"/>
          <p:cNvSpPr txBox="1"/>
          <p:nvPr/>
        </p:nvSpPr>
        <p:spPr>
          <a:xfrm>
            <a:off x="548640" y="1739608"/>
            <a:ext cx="1918500" cy="292500"/>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B1  Establish context</a:t>
            </a:r>
            <a:endParaRPr b="0" i="0" sz="1050" u="none" cap="none" strike="noStrike">
              <a:solidFill>
                <a:schemeClr val="dk1"/>
              </a:solidFill>
              <a:latin typeface="Calibri"/>
              <a:ea typeface="Calibri"/>
              <a:cs typeface="Calibri"/>
              <a:sym typeface="Calibri"/>
            </a:endParaRPr>
          </a:p>
        </p:txBody>
      </p:sp>
      <p:sp>
        <p:nvSpPr>
          <p:cNvPr id="312" name="Google Shape;312;p30"/>
          <p:cNvSpPr txBox="1"/>
          <p:nvPr/>
        </p:nvSpPr>
        <p:spPr>
          <a:xfrm>
            <a:off x="2603904" y="1739608"/>
            <a:ext cx="3286500" cy="292500"/>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B2  Require step-by-step justification</a:t>
            </a:r>
            <a:endParaRPr b="0" i="0" sz="1050" u="none" cap="none" strike="noStrike">
              <a:solidFill>
                <a:schemeClr val="dk1"/>
              </a:solidFill>
              <a:latin typeface="Calibri"/>
              <a:ea typeface="Calibri"/>
              <a:cs typeface="Calibri"/>
              <a:sym typeface="Calibri"/>
            </a:endParaRPr>
          </a:p>
        </p:txBody>
      </p:sp>
      <p:sp>
        <p:nvSpPr>
          <p:cNvPr id="313" name="Google Shape;313;p30"/>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14" name="Google Shape;314;p30"/>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30</a:t>
            </a:r>
            <a:endParaRPr b="0" i="0" sz="900" u="none" cap="none" strike="noStrike">
              <a:solidFill>
                <a:schemeClr val="dk1"/>
              </a:solidFill>
              <a:latin typeface="Calibri"/>
              <a:ea typeface="Calibri"/>
              <a:cs typeface="Calibri"/>
              <a:sym typeface="Calibri"/>
            </a:endParaRPr>
          </a:p>
        </p:txBody>
      </p:sp>
      <p:pic>
        <p:nvPicPr>
          <p:cNvPr id="315" name="Google Shape;315;p30"/>
          <p:cNvPicPr preferRelativeResize="0"/>
          <p:nvPr/>
        </p:nvPicPr>
        <p:blipFill rotWithShape="1">
          <a:blip r:embed="rId3">
            <a:alphaModFix/>
          </a:blip>
          <a:srcRect b="0" l="0" r="0" t="0"/>
          <a:stretch/>
        </p:blipFill>
        <p:spPr>
          <a:xfrm>
            <a:off x="467325" y="2258100"/>
            <a:ext cx="10929724" cy="41070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0" name="Shape 320"/>
        <p:cNvGrpSpPr/>
        <p:nvPr/>
      </p:nvGrpSpPr>
      <p:grpSpPr>
        <a:xfrm>
          <a:off x="0" y="0"/>
          <a:ext cx="0" cy="0"/>
          <a:chOff x="0" y="0"/>
          <a:chExt cx="0" cy="0"/>
        </a:xfrm>
      </p:grpSpPr>
      <p:sp>
        <p:nvSpPr>
          <p:cNvPr id="321" name="Google Shape;321;p31"/>
          <p:cNvSpPr txBox="1"/>
          <p:nvPr/>
        </p:nvSpPr>
        <p:spPr>
          <a:xfrm>
            <a:off x="548650" y="347476"/>
            <a:ext cx="11094300" cy="113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Design Insight 3</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Managing Second Order Effects</a:t>
            </a:r>
            <a:endParaRPr b="0" i="0" sz="3400" u="none" cap="none" strike="noStrike">
              <a:solidFill>
                <a:schemeClr val="dk1"/>
              </a:solidFill>
              <a:latin typeface="Calibri"/>
              <a:ea typeface="Calibri"/>
              <a:cs typeface="Calibri"/>
              <a:sym typeface="Calibri"/>
            </a:endParaRPr>
          </a:p>
        </p:txBody>
      </p:sp>
      <p:sp>
        <p:nvSpPr>
          <p:cNvPr id="322" name="Google Shape;322;p31"/>
          <p:cNvSpPr txBox="1"/>
          <p:nvPr/>
        </p:nvSpPr>
        <p:spPr>
          <a:xfrm>
            <a:off x="3374515" y="1541070"/>
            <a:ext cx="2562000" cy="292500"/>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B3  Build in self-questioning</a:t>
            </a:r>
            <a:endParaRPr b="0" i="0" sz="1050" u="none" cap="none" strike="noStrike">
              <a:solidFill>
                <a:schemeClr val="dk1"/>
              </a:solidFill>
              <a:latin typeface="Calibri"/>
              <a:ea typeface="Calibri"/>
              <a:cs typeface="Calibri"/>
              <a:sym typeface="Calibri"/>
            </a:endParaRPr>
          </a:p>
        </p:txBody>
      </p:sp>
      <p:sp>
        <p:nvSpPr>
          <p:cNvPr id="323" name="Google Shape;323;p31"/>
          <p:cNvSpPr txBox="1"/>
          <p:nvPr/>
        </p:nvSpPr>
        <p:spPr>
          <a:xfrm>
            <a:off x="548642" y="1541070"/>
            <a:ext cx="2240400" cy="292500"/>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C3  Interrogate the claim</a:t>
            </a:r>
            <a:endParaRPr b="0" i="0" sz="1050" u="none" cap="none" strike="noStrike">
              <a:solidFill>
                <a:schemeClr val="dk1"/>
              </a:solidFill>
              <a:latin typeface="Calibri"/>
              <a:ea typeface="Calibri"/>
              <a:cs typeface="Calibri"/>
              <a:sym typeface="Calibri"/>
            </a:endParaRPr>
          </a:p>
        </p:txBody>
      </p:sp>
      <p:sp>
        <p:nvSpPr>
          <p:cNvPr id="324" name="Google Shape;324;p31"/>
          <p:cNvSpPr txBox="1"/>
          <p:nvPr/>
        </p:nvSpPr>
        <p:spPr>
          <a:xfrm>
            <a:off x="507990" y="2267665"/>
            <a:ext cx="3566100" cy="42063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1" i="0" lang="en-US" sz="1700" u="none" cap="none" strike="noStrike">
                <a:solidFill>
                  <a:srgbClr val="1B2430"/>
                </a:solidFill>
                <a:latin typeface="Calibri"/>
                <a:ea typeface="Calibri"/>
                <a:cs typeface="Calibri"/>
                <a:sym typeface="Calibri"/>
              </a:rPr>
              <a:t>Second Order Effect notebook explicitly asked for in prompt</a:t>
            </a:r>
            <a:endParaRPr b="1" i="0" sz="1700" u="none" cap="none" strike="noStrike">
              <a:solidFill>
                <a:srgbClr val="1B243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1B2430"/>
              </a:solidFill>
              <a:latin typeface="Calibri"/>
              <a:ea typeface="Calibri"/>
              <a:cs typeface="Calibri"/>
              <a:sym typeface="Calibri"/>
            </a:endParaRPr>
          </a:p>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Written while the work is happening</a:t>
            </a:r>
            <a:endParaRPr b="0" i="0" sz="1700" u="none" cap="none" strike="noStrike">
              <a:solidFill>
                <a:srgbClr val="1B2430"/>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1B2430"/>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One row per assumption</a:t>
            </a:r>
            <a:endParaRPr b="0" i="0" sz="1700" u="none" cap="none" strike="noStrike">
              <a:solidFill>
                <a:srgbClr val="1B2430"/>
              </a:solidFill>
              <a:latin typeface="Calibri"/>
              <a:ea typeface="Calibri"/>
              <a:cs typeface="Calibri"/>
              <a:sym typeface="Calibri"/>
            </a:endParaRPr>
          </a:p>
          <a:p>
            <a:pPr indent="-336550" lvl="1" marL="9144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Divergence, finding, or worklist?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Worklist is brought to the human for guidance on; typically large reaching changes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Example: Seven rows in one block turned up real bugs</a:t>
            </a:r>
            <a:endParaRPr b="0" i="0" sz="1700" u="none" cap="none" strike="noStrike">
              <a:solidFill>
                <a:schemeClr val="dk1"/>
              </a:solidFill>
              <a:latin typeface="Calibri"/>
              <a:ea typeface="Calibri"/>
              <a:cs typeface="Calibri"/>
              <a:sym typeface="Calibri"/>
            </a:endParaRPr>
          </a:p>
        </p:txBody>
      </p:sp>
      <p:pic>
        <p:nvPicPr>
          <p:cNvPr descr="/home/claude/tikz2/notebook.png" id="325" name="Google Shape;325;p31"/>
          <p:cNvPicPr preferRelativeResize="0"/>
          <p:nvPr/>
        </p:nvPicPr>
        <p:blipFill rotWithShape="1">
          <a:blip r:embed="rId3">
            <a:alphaModFix/>
          </a:blip>
          <a:srcRect b="0" l="0" r="0" t="0"/>
          <a:stretch/>
        </p:blipFill>
        <p:spPr>
          <a:xfrm>
            <a:off x="4133325" y="2622563"/>
            <a:ext cx="8020573" cy="2682875"/>
          </a:xfrm>
          <a:prstGeom prst="rect">
            <a:avLst/>
          </a:prstGeom>
          <a:noFill/>
          <a:ln>
            <a:noFill/>
          </a:ln>
        </p:spPr>
      </p:pic>
      <p:sp>
        <p:nvSpPr>
          <p:cNvPr id="326" name="Google Shape;326;p31"/>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27" name="Google Shape;327;p31"/>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2" name="Shape 332"/>
        <p:cNvGrpSpPr/>
        <p:nvPr/>
      </p:nvGrpSpPr>
      <p:grpSpPr>
        <a:xfrm>
          <a:off x="0" y="0"/>
          <a:ext cx="0" cy="0"/>
          <a:chOff x="0" y="0"/>
          <a:chExt cx="0" cy="0"/>
        </a:xfrm>
      </p:grpSpPr>
      <p:sp>
        <p:nvSpPr>
          <p:cNvPr id="333" name="Google Shape;333;p32"/>
          <p:cNvSpPr txBox="1"/>
          <p:nvPr/>
        </p:nvSpPr>
        <p:spPr>
          <a:xfrm>
            <a:off x="548650" y="347475"/>
            <a:ext cx="112926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Bug</a:t>
            </a:r>
            <a:r>
              <a:rPr b="0" i="0" lang="en-US" sz="3400" u="none" cap="none" strike="noStrike">
                <a:solidFill>
                  <a:srgbClr val="1B2430"/>
                </a:solidFill>
                <a:latin typeface="Century Schoolbook"/>
                <a:ea typeface="Century Schoolbook"/>
                <a:cs typeface="Century Schoolbook"/>
                <a:sym typeface="Century Schoolbook"/>
              </a:rPr>
              <a:t> caught by Second Order Notebook</a:t>
            </a:r>
            <a:endParaRPr b="0" i="0" sz="3400" u="none" cap="none" strike="noStrike">
              <a:solidFill>
                <a:schemeClr val="dk1"/>
              </a:solidFill>
              <a:latin typeface="Calibri"/>
              <a:ea typeface="Calibri"/>
              <a:cs typeface="Calibri"/>
              <a:sym typeface="Calibri"/>
            </a:endParaRPr>
          </a:p>
        </p:txBody>
      </p:sp>
      <p:sp>
        <p:nvSpPr>
          <p:cNvPr id="334" name="Google Shape;334;p32"/>
          <p:cNvSpPr txBox="1"/>
          <p:nvPr/>
        </p:nvSpPr>
        <p:spPr>
          <a:xfrm>
            <a:off x="548640" y="1399058"/>
            <a:ext cx="39300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A2  Extract the rule the chatbot actually used</a:t>
            </a:r>
            <a:endParaRPr b="0" i="0" sz="1050" u="none" cap="none" strike="noStrike">
              <a:solidFill>
                <a:schemeClr val="dk1"/>
              </a:solidFill>
              <a:latin typeface="Calibri"/>
              <a:ea typeface="Calibri"/>
              <a:cs typeface="Calibri"/>
              <a:sym typeface="Calibri"/>
            </a:endParaRPr>
          </a:p>
        </p:txBody>
      </p:sp>
      <p:sp>
        <p:nvSpPr>
          <p:cNvPr id="335" name="Google Shape;335;p32"/>
          <p:cNvSpPr txBox="1"/>
          <p:nvPr/>
        </p:nvSpPr>
        <p:spPr>
          <a:xfrm>
            <a:off x="4588422" y="1399045"/>
            <a:ext cx="27231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A3  Locate the first divergence</a:t>
            </a:r>
            <a:endParaRPr b="0" i="0" sz="1050" u="none" cap="none" strike="noStrike">
              <a:solidFill>
                <a:schemeClr val="dk1"/>
              </a:solidFill>
              <a:latin typeface="Calibri"/>
              <a:ea typeface="Calibri"/>
              <a:cs typeface="Calibri"/>
              <a:sym typeface="Calibri"/>
            </a:endParaRPr>
          </a:p>
        </p:txBody>
      </p:sp>
      <p:sp>
        <p:nvSpPr>
          <p:cNvPr id="336" name="Google Shape;336;p32"/>
          <p:cNvSpPr txBox="1"/>
          <p:nvPr/>
        </p:nvSpPr>
        <p:spPr>
          <a:xfrm>
            <a:off x="7421295" y="1398995"/>
            <a:ext cx="25620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A5  Classify the failure mode</a:t>
            </a:r>
            <a:endParaRPr b="0" i="0" sz="1050" u="none" cap="none" strike="noStrike">
              <a:solidFill>
                <a:schemeClr val="dk1"/>
              </a:solidFill>
              <a:latin typeface="Calibri"/>
              <a:ea typeface="Calibri"/>
              <a:cs typeface="Calibri"/>
              <a:sym typeface="Calibri"/>
            </a:endParaRPr>
          </a:p>
        </p:txBody>
      </p:sp>
      <p:sp>
        <p:nvSpPr>
          <p:cNvPr id="337" name="Google Shape;337;p32"/>
          <p:cNvSpPr txBox="1"/>
          <p:nvPr/>
        </p:nvSpPr>
        <p:spPr>
          <a:xfrm>
            <a:off x="548650" y="1691650"/>
            <a:ext cx="3794700" cy="49044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 puzzle floor</a:t>
            </a:r>
            <a:endParaRPr b="0" i="0" sz="1700" u="none" cap="none" strike="noStrike">
              <a:solidFill>
                <a:srgbClr val="1B2430"/>
              </a:solidFill>
              <a:latin typeface="Calibri"/>
              <a:ea typeface="Calibri"/>
              <a:cs typeface="Calibri"/>
              <a:sym typeface="Calibri"/>
            </a:endParaRPr>
          </a:p>
          <a:p>
            <a:pPr indent="-336550" lvl="1" marL="9144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nine stakes in three bands that must be pulled in order to open the door to the next floor</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Divergence: The plan used 9 stakes; the test used all 36 stakes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Agent added the divergence to the second order notebook</a:t>
            </a:r>
            <a:endParaRPr b="0" i="0" sz="1700" u="none" cap="none" strike="noStrike">
              <a:solidFill>
                <a:srgbClr val="1B2430"/>
              </a:solidFill>
              <a:latin typeface="Calibri"/>
              <a:ea typeface="Calibri"/>
              <a:cs typeface="Calibri"/>
              <a:sym typeface="Calibri"/>
            </a:endParaRPr>
          </a:p>
          <a:p>
            <a:pPr indent="-336550" lvl="0" marL="4572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Human Root Cause Analysis:</a:t>
            </a:r>
            <a:endParaRPr b="0" i="0" sz="1700" u="none" cap="none" strike="noStrike">
              <a:solidFill>
                <a:srgbClr val="1B2430"/>
              </a:solidFill>
              <a:latin typeface="Calibri"/>
              <a:ea typeface="Calibri"/>
              <a:cs typeface="Calibri"/>
              <a:sym typeface="Calibri"/>
            </a:endParaRPr>
          </a:p>
          <a:p>
            <a:pPr indent="-336550" lvl="1" marL="9144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Test was written to try every possibility and assumed every possibility should pass</a:t>
            </a:r>
            <a:endParaRPr b="0" i="0" sz="1700" u="none" cap="none" strike="noStrike">
              <a:solidFill>
                <a:srgbClr val="1B2430"/>
              </a:solidFill>
              <a:latin typeface="Calibri"/>
              <a:ea typeface="Calibri"/>
              <a:cs typeface="Calibri"/>
              <a:sym typeface="Calibri"/>
            </a:endParaRPr>
          </a:p>
          <a:p>
            <a:pPr indent="-336550" lvl="1" marL="9144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Reality: only 9 of them should pass </a:t>
            </a:r>
            <a:endParaRPr b="0" i="0" sz="1700" u="none" cap="none" strike="noStrike">
              <a:solidFill>
                <a:srgbClr val="1B2430"/>
              </a:solidFill>
              <a:latin typeface="Calibri"/>
              <a:ea typeface="Calibri"/>
              <a:cs typeface="Calibri"/>
              <a:sym typeface="Calibri"/>
            </a:endParaRPr>
          </a:p>
        </p:txBody>
      </p:sp>
      <p:pic>
        <p:nvPicPr>
          <p:cNvPr descr="/home/claude/tikz2/units.png" id="338" name="Google Shape;338;p32"/>
          <p:cNvPicPr preferRelativeResize="0"/>
          <p:nvPr/>
        </p:nvPicPr>
        <p:blipFill rotWithShape="1">
          <a:blip r:embed="rId3">
            <a:alphaModFix/>
          </a:blip>
          <a:srcRect b="0" l="0" r="0" t="0"/>
          <a:stretch/>
        </p:blipFill>
        <p:spPr>
          <a:xfrm>
            <a:off x="4478650" y="2485881"/>
            <a:ext cx="7315200" cy="2645184"/>
          </a:xfrm>
          <a:prstGeom prst="rect">
            <a:avLst/>
          </a:prstGeom>
          <a:noFill/>
          <a:ln>
            <a:noFill/>
          </a:ln>
        </p:spPr>
      </p:pic>
      <p:sp>
        <p:nvSpPr>
          <p:cNvPr id="339" name="Google Shape;339;p32"/>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40" name="Google Shape;340;p32"/>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5" name="Shape 345"/>
        <p:cNvGrpSpPr/>
        <p:nvPr/>
      </p:nvGrpSpPr>
      <p:grpSpPr>
        <a:xfrm>
          <a:off x="0" y="0"/>
          <a:ext cx="0" cy="0"/>
          <a:chOff x="0" y="0"/>
          <a:chExt cx="0" cy="0"/>
        </a:xfrm>
      </p:grpSpPr>
      <p:sp>
        <p:nvSpPr>
          <p:cNvPr id="346" name="Google Shape;346;p33"/>
          <p:cNvSpPr txBox="1"/>
          <p:nvPr/>
        </p:nvSpPr>
        <p:spPr>
          <a:xfrm>
            <a:off x="548650" y="347476"/>
            <a:ext cx="11094300" cy="1023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Design Insight 4</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Avoid multiple sources of truth</a:t>
            </a:r>
            <a:endParaRPr b="0" i="0" sz="3400" u="none" cap="none" strike="noStrike">
              <a:solidFill>
                <a:srgbClr val="1B2430"/>
              </a:solidFill>
              <a:latin typeface="Century Schoolbook"/>
              <a:ea typeface="Century Schoolbook"/>
              <a:cs typeface="Century Schoolbook"/>
              <a:sym typeface="Century Schoolbook"/>
            </a:endParaRPr>
          </a:p>
        </p:txBody>
      </p:sp>
      <p:sp>
        <p:nvSpPr>
          <p:cNvPr id="347" name="Google Shape;347;p33"/>
          <p:cNvSpPr txBox="1"/>
          <p:nvPr/>
        </p:nvSpPr>
        <p:spPr>
          <a:xfrm>
            <a:off x="548640" y="1501583"/>
            <a:ext cx="3286500" cy="292500"/>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C4  Verify against hand-computed cases</a:t>
            </a:r>
            <a:endParaRPr b="0" i="0" sz="1050" u="none" cap="none" strike="noStrike">
              <a:solidFill>
                <a:schemeClr val="dk1"/>
              </a:solidFill>
              <a:latin typeface="Calibri"/>
              <a:ea typeface="Calibri"/>
              <a:cs typeface="Calibri"/>
              <a:sym typeface="Calibri"/>
            </a:endParaRPr>
          </a:p>
        </p:txBody>
      </p:sp>
      <p:sp>
        <p:nvSpPr>
          <p:cNvPr id="348" name="Google Shape;348;p33"/>
          <p:cNvSpPr txBox="1"/>
          <p:nvPr/>
        </p:nvSpPr>
        <p:spPr>
          <a:xfrm>
            <a:off x="548640" y="2125340"/>
            <a:ext cx="3566100" cy="42063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We’d been saying 1,137 tests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Three ways of parsing gave three numbers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cargo mixes its output streams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1" i="0" lang="en-US" sz="1700" u="none" cap="none" strike="noStrike">
                <a:solidFill>
                  <a:srgbClr val="1B2430"/>
                </a:solidFill>
                <a:latin typeface="Calibri"/>
                <a:ea typeface="Calibri"/>
                <a:cs typeface="Calibri"/>
                <a:sym typeface="Calibri"/>
              </a:rPr>
              <a:t>Actual source of truth</a:t>
            </a:r>
            <a:r>
              <a:rPr b="0" i="0" lang="en-US" sz="1700" u="none" cap="none" strike="noStrike">
                <a:solidFill>
                  <a:srgbClr val="1B2430"/>
                </a:solidFill>
                <a:latin typeface="Calibri"/>
                <a:ea typeface="Calibri"/>
                <a:cs typeface="Calibri"/>
                <a:sym typeface="Calibri"/>
              </a:rPr>
              <a:t>: Check the binaries directly</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1,037, on any machine</a:t>
            </a:r>
            <a:endParaRPr b="0" i="0" sz="1700" u="none" cap="none" strike="noStrike">
              <a:solidFill>
                <a:schemeClr val="dk1"/>
              </a:solidFill>
              <a:latin typeface="Calibri"/>
              <a:ea typeface="Calibri"/>
              <a:cs typeface="Calibri"/>
              <a:sym typeface="Calibri"/>
            </a:endParaRPr>
          </a:p>
        </p:txBody>
      </p:sp>
      <p:pic>
        <p:nvPicPr>
          <p:cNvPr descr="/home/claude/tikz2/count.png" id="349" name="Google Shape;349;p33"/>
          <p:cNvPicPr preferRelativeResize="0"/>
          <p:nvPr/>
        </p:nvPicPr>
        <p:blipFill rotWithShape="1">
          <a:blip r:embed="rId3">
            <a:alphaModFix/>
          </a:blip>
          <a:srcRect b="0" l="0" r="0" t="0"/>
          <a:stretch/>
        </p:blipFill>
        <p:spPr>
          <a:xfrm>
            <a:off x="4343400" y="2892501"/>
            <a:ext cx="7315200" cy="1804518"/>
          </a:xfrm>
          <a:prstGeom prst="rect">
            <a:avLst/>
          </a:prstGeom>
          <a:noFill/>
          <a:ln>
            <a:noFill/>
          </a:ln>
        </p:spPr>
      </p:pic>
      <p:sp>
        <p:nvSpPr>
          <p:cNvPr id="350" name="Google Shape;350;p33"/>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51" name="Google Shape;351;p33"/>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6" name="Shape 356"/>
        <p:cNvGrpSpPr/>
        <p:nvPr/>
      </p:nvGrpSpPr>
      <p:grpSpPr>
        <a:xfrm>
          <a:off x="0" y="0"/>
          <a:ext cx="0" cy="0"/>
          <a:chOff x="0" y="0"/>
          <a:chExt cx="0" cy="0"/>
        </a:xfrm>
      </p:grpSpPr>
      <p:sp>
        <p:nvSpPr>
          <p:cNvPr id="357" name="Google Shape;357;p34"/>
          <p:cNvSpPr txBox="1"/>
          <p:nvPr/>
        </p:nvSpPr>
        <p:spPr>
          <a:xfrm>
            <a:off x="548650" y="347476"/>
            <a:ext cx="11094300" cy="962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Design Insight 5</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Who does what during prototyping</a:t>
            </a:r>
            <a:endParaRPr b="0" i="0" sz="3400" u="none" cap="none" strike="noStrike">
              <a:solidFill>
                <a:schemeClr val="dk1"/>
              </a:solidFill>
              <a:latin typeface="Calibri"/>
              <a:ea typeface="Calibri"/>
              <a:cs typeface="Calibri"/>
              <a:sym typeface="Calibri"/>
            </a:endParaRPr>
          </a:p>
        </p:txBody>
      </p:sp>
      <p:sp>
        <p:nvSpPr>
          <p:cNvPr id="358" name="Google Shape;358;p34"/>
          <p:cNvSpPr txBox="1"/>
          <p:nvPr/>
        </p:nvSpPr>
        <p:spPr>
          <a:xfrm>
            <a:off x="548640" y="1427033"/>
            <a:ext cx="3366900" cy="292500"/>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C1  Frame the problem and set the rules</a:t>
            </a:r>
            <a:endParaRPr b="0" i="0" sz="1050" u="none" cap="none" strike="noStrike">
              <a:solidFill>
                <a:schemeClr val="dk1"/>
              </a:solidFill>
              <a:latin typeface="Calibri"/>
              <a:ea typeface="Calibri"/>
              <a:cs typeface="Calibri"/>
              <a:sym typeface="Calibri"/>
            </a:endParaRPr>
          </a:p>
        </p:txBody>
      </p:sp>
      <p:sp>
        <p:nvSpPr>
          <p:cNvPr id="359" name="Google Shape;359;p34"/>
          <p:cNvSpPr txBox="1"/>
          <p:nvPr/>
        </p:nvSpPr>
        <p:spPr>
          <a:xfrm>
            <a:off x="4011639" y="1386383"/>
            <a:ext cx="2883900" cy="292500"/>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C5  Consolidate in your own words</a:t>
            </a:r>
            <a:endParaRPr b="0" i="0" sz="1050" u="none" cap="none" strike="noStrike">
              <a:solidFill>
                <a:schemeClr val="dk1"/>
              </a:solidFill>
              <a:latin typeface="Calibri"/>
              <a:ea typeface="Calibri"/>
              <a:cs typeface="Calibri"/>
              <a:sym typeface="Calibri"/>
            </a:endParaRPr>
          </a:p>
        </p:txBody>
      </p:sp>
      <p:sp>
        <p:nvSpPr>
          <p:cNvPr id="360" name="Google Shape;360;p34"/>
          <p:cNvSpPr txBox="1"/>
          <p:nvPr/>
        </p:nvSpPr>
        <p:spPr>
          <a:xfrm>
            <a:off x="548650" y="1959551"/>
            <a:ext cx="3566100" cy="45957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agent plans, builds, tests, writes it up</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I read, play, decide, deploy</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1" i="0" lang="en-US" sz="1700" u="none" cap="none" strike="noStrike">
                <a:solidFill>
                  <a:srgbClr val="1B2430"/>
                </a:solidFill>
                <a:latin typeface="Calibri"/>
                <a:ea typeface="Calibri"/>
                <a:cs typeface="Calibri"/>
                <a:sym typeface="Calibri"/>
              </a:rPr>
              <a:t>It never pushes on its own</a:t>
            </a:r>
            <a:endParaRPr b="1"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After a deploy, the testing gates walk the live page</a:t>
            </a:r>
            <a:endParaRPr b="0" i="0" sz="1700" u="none" cap="none" strike="noStrike">
              <a:solidFill>
                <a:schemeClr val="dk1"/>
              </a:solidFill>
              <a:latin typeface="Calibri"/>
              <a:ea typeface="Calibri"/>
              <a:cs typeface="Calibri"/>
              <a:sym typeface="Calibri"/>
            </a:endParaRPr>
          </a:p>
          <a:p>
            <a:pPr indent="-336550" lvl="0" marL="4572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Handoff docs are written around at ~700k tokens used in current context</a:t>
            </a:r>
            <a:endParaRPr b="0" i="0" sz="1700" u="none" cap="none" strike="noStrike">
              <a:solidFill>
                <a:srgbClr val="1B2430"/>
              </a:solidFill>
              <a:latin typeface="Calibri"/>
              <a:ea typeface="Calibri"/>
              <a:cs typeface="Calibri"/>
              <a:sym typeface="Calibri"/>
            </a:endParaRPr>
          </a:p>
          <a:p>
            <a:pPr indent="-336550" lvl="1" marL="9144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Around there, model performance starts to degrade</a:t>
            </a:r>
            <a:endParaRPr b="0" i="0" sz="1700" u="none" cap="none" strike="noStrike">
              <a:solidFill>
                <a:srgbClr val="1B2430"/>
              </a:solidFill>
              <a:latin typeface="Calibri"/>
              <a:ea typeface="Calibri"/>
              <a:cs typeface="Calibri"/>
              <a:sym typeface="Calibri"/>
            </a:endParaRPr>
          </a:p>
          <a:p>
            <a:pPr indent="-336550" lvl="1" marL="9144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Handoff doc is to inform context-cleared model how to pick up the work</a:t>
            </a:r>
            <a:endParaRPr b="0" i="0" sz="1700" u="none" cap="none" strike="noStrike">
              <a:solidFill>
                <a:srgbClr val="1B2430"/>
              </a:solidFill>
              <a:latin typeface="Calibri"/>
              <a:ea typeface="Calibri"/>
              <a:cs typeface="Calibri"/>
              <a:sym typeface="Calibri"/>
            </a:endParaRPr>
          </a:p>
        </p:txBody>
      </p:sp>
      <p:pic>
        <p:nvPicPr>
          <p:cNvPr descr="/home/claude/tikz2/roles.png" id="361" name="Google Shape;361;p34"/>
          <p:cNvPicPr preferRelativeResize="0"/>
          <p:nvPr/>
        </p:nvPicPr>
        <p:blipFill rotWithShape="1">
          <a:blip r:embed="rId3">
            <a:alphaModFix/>
          </a:blip>
          <a:srcRect b="0" l="0" r="0" t="0"/>
          <a:stretch/>
        </p:blipFill>
        <p:spPr>
          <a:xfrm>
            <a:off x="4343400" y="2395544"/>
            <a:ext cx="7315200" cy="2798432"/>
          </a:xfrm>
          <a:prstGeom prst="rect">
            <a:avLst/>
          </a:prstGeom>
          <a:noFill/>
          <a:ln>
            <a:noFill/>
          </a:ln>
        </p:spPr>
      </p:pic>
      <p:sp>
        <p:nvSpPr>
          <p:cNvPr id="362" name="Google Shape;362;p34"/>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63" name="Google Shape;363;p34"/>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34</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368" name="Shape 368"/>
        <p:cNvGrpSpPr/>
        <p:nvPr/>
      </p:nvGrpSpPr>
      <p:grpSpPr>
        <a:xfrm>
          <a:off x="0" y="0"/>
          <a:ext cx="0" cy="0"/>
          <a:chOff x="0" y="0"/>
          <a:chExt cx="0" cy="0"/>
        </a:xfrm>
      </p:grpSpPr>
      <p:sp>
        <p:nvSpPr>
          <p:cNvPr id="369" name="Google Shape;369;h2cda4f048bcbaba5_0_0"/>
          <p:cNvSpPr txBox="1"/>
          <p:nvPr/>
        </p:nvSpPr>
        <p:spPr>
          <a:xfrm>
            <a:off x="548650" y="429165"/>
            <a:ext cx="10972800" cy="6112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What sorts of </a:t>
            </a:r>
            <a:r>
              <a:rPr b="1" i="0" lang="en-US" sz="4400" u="none" cap="none" strike="noStrike">
                <a:solidFill>
                  <a:srgbClr val="00FF00"/>
                </a:solidFill>
                <a:latin typeface="Century Schoolbook"/>
                <a:ea typeface="Century Schoolbook"/>
                <a:cs typeface="Century Schoolbook"/>
                <a:sym typeface="Century Schoolbook"/>
              </a:rPr>
              <a:t>benefits</a:t>
            </a:r>
            <a:r>
              <a:rPr b="1" i="0" lang="en-US" sz="4400" u="none" cap="none" strike="noStrike">
                <a:solidFill>
                  <a:srgbClr val="E6EAEC"/>
                </a:solidFill>
                <a:latin typeface="Century Schoolbook"/>
                <a:ea typeface="Century Schoolbook"/>
                <a:cs typeface="Century Schoolbook"/>
                <a:sym typeface="Century Schoolbook"/>
              </a:rPr>
              <a:t> and </a:t>
            </a:r>
            <a:r>
              <a:rPr b="1" i="0" lang="en-US" sz="4400" u="none" cap="none" strike="noStrike">
                <a:solidFill>
                  <a:srgbClr val="FFFF00"/>
                </a:solidFill>
                <a:latin typeface="Century Schoolbook"/>
                <a:ea typeface="Century Schoolbook"/>
                <a:cs typeface="Century Schoolbook"/>
                <a:sym typeface="Century Schoolbook"/>
              </a:rPr>
              <a:t>drawbacks</a:t>
            </a:r>
            <a:r>
              <a:rPr b="1" i="0" lang="en-US" sz="4400" u="none" cap="none" strike="noStrike">
                <a:solidFill>
                  <a:srgbClr val="E6EAEC"/>
                </a:solidFill>
                <a:latin typeface="Century Schoolbook"/>
                <a:ea typeface="Century Schoolbook"/>
                <a:cs typeface="Century Schoolbook"/>
                <a:sym typeface="Century Schoolbook"/>
              </a:rPr>
              <a:t> do you think arise from Generative AI use for Game Prototyping?</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p:txBody>
      </p:sp>
      <p:sp>
        <p:nvSpPr>
          <p:cNvPr id="370" name="Google Shape;370;h2cda4f048bcbaba5_0_0"/>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71" name="Google Shape;371;h2cda4f048bcbaba5_0_0"/>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23</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376" name="Shape 376"/>
        <p:cNvGrpSpPr/>
        <p:nvPr/>
      </p:nvGrpSpPr>
      <p:grpSpPr>
        <a:xfrm>
          <a:off x="0" y="0"/>
          <a:ext cx="0" cy="0"/>
          <a:chOff x="0" y="0"/>
          <a:chExt cx="0" cy="0"/>
        </a:xfrm>
      </p:grpSpPr>
      <p:sp>
        <p:nvSpPr>
          <p:cNvPr id="377" name="Google Shape;377;p35"/>
          <p:cNvSpPr txBox="1"/>
          <p:nvPr/>
        </p:nvSpPr>
        <p:spPr>
          <a:xfrm>
            <a:off x="548640" y="2291610"/>
            <a:ext cx="10972800" cy="128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1" i="0" lang="en-US" sz="4400" u="none" cap="none" strike="noStrike">
                <a:solidFill>
                  <a:srgbClr val="E6EAEC"/>
                </a:solidFill>
                <a:latin typeface="Century Schoolbook"/>
                <a:ea typeface="Century Schoolbook"/>
                <a:cs typeface="Century Schoolbook"/>
                <a:sym typeface="Century Schoolbook"/>
              </a:rPr>
              <a:t>4. Game AI</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1"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Concepts and stuff you can borrow for the project</a:t>
            </a:r>
            <a:endParaRPr b="0" i="0" sz="4400" u="none" cap="none" strike="noStrike">
              <a:solidFill>
                <a:srgbClr val="E6EAEC"/>
              </a:solidFill>
              <a:latin typeface="Century Schoolbook"/>
              <a:ea typeface="Century Schoolbook"/>
              <a:cs typeface="Century Schoolbook"/>
              <a:sym typeface="Century Schoolbook"/>
            </a:endParaRPr>
          </a:p>
        </p:txBody>
      </p:sp>
      <p:sp>
        <p:nvSpPr>
          <p:cNvPr id="378" name="Google Shape;378;p35"/>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79" name="Google Shape;379;p35"/>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35</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4" name="Shape 384"/>
        <p:cNvGrpSpPr/>
        <p:nvPr/>
      </p:nvGrpSpPr>
      <p:grpSpPr>
        <a:xfrm>
          <a:off x="0" y="0"/>
          <a:ext cx="0" cy="0"/>
          <a:chOff x="0" y="0"/>
          <a:chExt cx="0" cy="0"/>
        </a:xfrm>
      </p:grpSpPr>
      <p:sp>
        <p:nvSpPr>
          <p:cNvPr id="385" name="Google Shape;385;p36"/>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Floodline</a:t>
            </a:r>
            <a:endParaRPr b="0"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Multiplayer without a server</a:t>
            </a:r>
            <a:endParaRPr b="0" i="0" sz="3400" u="none" cap="none" strike="noStrike">
              <a:solidFill>
                <a:schemeClr val="dk1"/>
              </a:solidFill>
              <a:latin typeface="Calibri"/>
              <a:ea typeface="Calibri"/>
              <a:cs typeface="Calibri"/>
              <a:sym typeface="Calibri"/>
            </a:endParaRPr>
          </a:p>
        </p:txBody>
      </p:sp>
      <p:sp>
        <p:nvSpPr>
          <p:cNvPr id="386" name="Google Shape;386;p36"/>
          <p:cNvSpPr txBox="1"/>
          <p:nvPr/>
        </p:nvSpPr>
        <p:spPr>
          <a:xfrm>
            <a:off x="548640" y="1691640"/>
            <a:ext cx="3566100" cy="42063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Up to six players share one map</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host’s browser is the hub</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 public relay introduces peers, once</a:t>
            </a:r>
            <a:endParaRPr b="0" i="0" sz="1700" u="none" cap="none" strike="noStrike">
              <a:solidFill>
                <a:schemeClr val="dk1"/>
              </a:solidFill>
              <a:latin typeface="Calibri"/>
              <a:ea typeface="Calibri"/>
              <a:cs typeface="Calibri"/>
              <a:sym typeface="Calibri"/>
            </a:endParaRPr>
          </a:p>
        </p:txBody>
      </p:sp>
      <p:pic>
        <p:nvPicPr>
          <p:cNvPr descr="/home/claude/tikz2/floodline_topology.png" id="387" name="Google Shape;387;p36"/>
          <p:cNvPicPr preferRelativeResize="0"/>
          <p:nvPr/>
        </p:nvPicPr>
        <p:blipFill rotWithShape="1">
          <a:blip r:embed="rId3">
            <a:alphaModFix/>
          </a:blip>
          <a:srcRect b="0" l="0" r="0" t="0"/>
          <a:stretch/>
        </p:blipFill>
        <p:spPr>
          <a:xfrm>
            <a:off x="4343400" y="2436488"/>
            <a:ext cx="7315202" cy="2716544"/>
          </a:xfrm>
          <a:prstGeom prst="rect">
            <a:avLst/>
          </a:prstGeom>
          <a:noFill/>
          <a:ln>
            <a:noFill/>
          </a:ln>
        </p:spPr>
      </p:pic>
      <p:sp>
        <p:nvSpPr>
          <p:cNvPr id="388" name="Google Shape;388;p36"/>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89" name="Google Shape;389;p36"/>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36</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394" name="Shape 394"/>
        <p:cNvGrpSpPr/>
        <p:nvPr/>
      </p:nvGrpSpPr>
      <p:grpSpPr>
        <a:xfrm>
          <a:off x="0" y="0"/>
          <a:ext cx="0" cy="0"/>
          <a:chOff x="0" y="0"/>
          <a:chExt cx="0" cy="0"/>
        </a:xfrm>
      </p:grpSpPr>
      <p:sp>
        <p:nvSpPr>
          <p:cNvPr id="395" name="Google Shape;395;g3fb7a6dfe2d_0_89"/>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3400"/>
              <a:buFont typeface="Century Schoolbook"/>
              <a:buNone/>
            </a:pPr>
            <a:r>
              <a:rPr b="0" i="0" lang="en-US" sz="3400" u="none" cap="none" strike="noStrike">
                <a:solidFill>
                  <a:srgbClr val="E6EAEC"/>
                </a:solidFill>
                <a:latin typeface="Century Schoolbook"/>
                <a:ea typeface="Century Schoolbook"/>
                <a:cs typeface="Century Schoolbook"/>
                <a:sym typeface="Century Schoolbook"/>
              </a:rPr>
              <a:t>How two browsers find each other</a:t>
            </a:r>
            <a:endParaRPr b="0" i="0" sz="3400" u="none" cap="none" strike="noStrike">
              <a:solidFill>
                <a:schemeClr val="dk1"/>
              </a:solidFill>
              <a:latin typeface="Calibri"/>
              <a:ea typeface="Calibri"/>
              <a:cs typeface="Calibri"/>
              <a:sym typeface="Calibri"/>
            </a:endParaRPr>
          </a:p>
        </p:txBody>
      </p:sp>
      <p:sp>
        <p:nvSpPr>
          <p:cNvPr id="396" name="Google Shape;396;g3fb7a6dfe2d_0_89"/>
          <p:cNvSpPr txBox="1"/>
          <p:nvPr/>
        </p:nvSpPr>
        <p:spPr>
          <a:xfrm>
            <a:off x="548640" y="1097280"/>
            <a:ext cx="11094300" cy="777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3CDD5"/>
              </a:buClr>
              <a:buSzPts val="1500"/>
              <a:buFont typeface="Calibri"/>
              <a:buNone/>
            </a:pPr>
            <a:r>
              <a:rPr b="0" i="0" lang="en-US" sz="1500" u="none" cap="none" strike="noStrike">
                <a:solidFill>
                  <a:srgbClr val="C3CDD5"/>
                </a:solidFill>
                <a:latin typeface="Calibri"/>
                <a:ea typeface="Calibri"/>
                <a:cs typeface="Calibri"/>
                <a:sym typeface="Calibri"/>
              </a:rPr>
              <a:t>Two browsers cannot dial each other by address, so before a direct link exists they have to exchange an SDP offer, an answer and a handful of ICE candidates through some third channel. That channel is the only part of this that anyone else operates, and the game stops using it the moment the link is up.</a:t>
            </a:r>
            <a:endParaRPr b="0" i="0" sz="1500" u="none" cap="none" strike="noStrike">
              <a:solidFill>
                <a:schemeClr val="dk1"/>
              </a:solidFill>
              <a:latin typeface="Calibri"/>
              <a:ea typeface="Calibri"/>
              <a:cs typeface="Calibri"/>
              <a:sym typeface="Calibri"/>
            </a:endParaRPr>
          </a:p>
        </p:txBody>
      </p:sp>
      <p:pic>
        <p:nvPicPr>
          <p:cNvPr descr="/home/claude/tikz2/fl_signalling.png" id="397" name="Google Shape;397;g3fb7a6dfe2d_0_89"/>
          <p:cNvPicPr preferRelativeResize="0"/>
          <p:nvPr/>
        </p:nvPicPr>
        <p:blipFill rotWithShape="1">
          <a:blip r:embed="rId3">
            <a:alphaModFix/>
          </a:blip>
          <a:srcRect b="0" l="0" r="0" t="0"/>
          <a:stretch/>
        </p:blipFill>
        <p:spPr>
          <a:xfrm>
            <a:off x="2339492" y="1947365"/>
            <a:ext cx="7513013" cy="3931921"/>
          </a:xfrm>
          <a:prstGeom prst="rect">
            <a:avLst/>
          </a:prstGeom>
          <a:noFill/>
          <a:ln>
            <a:noFill/>
          </a:ln>
        </p:spPr>
      </p:pic>
      <p:sp>
        <p:nvSpPr>
          <p:cNvPr id="398" name="Google Shape;398;g3fb7a6dfe2d_0_8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399" name="Google Shape;399;g3fb7a6dfe2d_0_8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38</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404" name="Shape 404"/>
        <p:cNvGrpSpPr/>
        <p:nvPr/>
      </p:nvGrpSpPr>
      <p:grpSpPr>
        <a:xfrm>
          <a:off x="0" y="0"/>
          <a:ext cx="0" cy="0"/>
          <a:chOff x="0" y="0"/>
          <a:chExt cx="0" cy="0"/>
        </a:xfrm>
      </p:grpSpPr>
      <p:sp>
        <p:nvSpPr>
          <p:cNvPr id="405" name="Google Shape;405;g3fb7a6dfe2d_0_99"/>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3400"/>
              <a:buFont typeface="Century Schoolbook"/>
              <a:buNone/>
            </a:pPr>
            <a:r>
              <a:rPr b="0" i="0" lang="en-US" sz="3400" u="none" cap="none" strike="noStrike">
                <a:solidFill>
                  <a:srgbClr val="E6EAEC"/>
                </a:solidFill>
                <a:latin typeface="Century Schoolbook"/>
                <a:ea typeface="Century Schoolbook"/>
                <a:cs typeface="Century Schoolbook"/>
                <a:sym typeface="Century Schoolbook"/>
              </a:rPr>
              <a:t>Trystero Room as a mesh network</a:t>
            </a:r>
            <a:endParaRPr b="0" i="0" sz="3400" u="none" cap="none" strike="noStrike">
              <a:solidFill>
                <a:schemeClr val="dk1"/>
              </a:solidFill>
              <a:latin typeface="Calibri"/>
              <a:ea typeface="Calibri"/>
              <a:cs typeface="Calibri"/>
              <a:sym typeface="Calibri"/>
            </a:endParaRPr>
          </a:p>
        </p:txBody>
      </p:sp>
      <p:sp>
        <p:nvSpPr>
          <p:cNvPr id="406" name="Google Shape;406;g3fb7a6dfe2d_0_99"/>
          <p:cNvSpPr txBox="1"/>
          <p:nvPr/>
        </p:nvSpPr>
        <p:spPr>
          <a:xfrm>
            <a:off x="548640" y="1097280"/>
            <a:ext cx="11094300" cy="777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3CDD5"/>
              </a:buClr>
              <a:buSzPts val="1500"/>
              <a:buFont typeface="Calibri"/>
              <a:buNone/>
            </a:pPr>
            <a:r>
              <a:rPr b="0" i="0" lang="en-US" sz="1500" u="none" cap="none" strike="noStrike">
                <a:solidFill>
                  <a:srgbClr val="C3CDD5"/>
                </a:solidFill>
                <a:latin typeface="Calibri"/>
                <a:ea typeface="Calibri"/>
                <a:cs typeface="Calibri"/>
                <a:sym typeface="Calibri"/>
              </a:rPr>
              <a:t>Every peer in a Trystero room meets every other peer. The lockstep wants joiners talking only to the host.</a:t>
            </a:r>
            <a:endParaRPr b="0" i="0" sz="1500" u="none" cap="none" strike="noStrike">
              <a:solidFill>
                <a:schemeClr val="dk1"/>
              </a:solidFill>
              <a:latin typeface="Calibri"/>
              <a:ea typeface="Calibri"/>
              <a:cs typeface="Calibri"/>
              <a:sym typeface="Calibri"/>
            </a:endParaRPr>
          </a:p>
        </p:txBody>
      </p:sp>
      <p:pic>
        <p:nvPicPr>
          <p:cNvPr descr="/home/claude/tikz2/fl_star.png" id="407" name="Google Shape;407;g3fb7a6dfe2d_0_99"/>
          <p:cNvPicPr preferRelativeResize="0"/>
          <p:nvPr/>
        </p:nvPicPr>
        <p:blipFill rotWithShape="1">
          <a:blip r:embed="rId3">
            <a:alphaModFix/>
          </a:blip>
          <a:srcRect b="0" l="0" r="0" t="0"/>
          <a:stretch/>
        </p:blipFill>
        <p:spPr>
          <a:xfrm>
            <a:off x="1558180" y="1920240"/>
            <a:ext cx="9075336" cy="3931920"/>
          </a:xfrm>
          <a:prstGeom prst="rect">
            <a:avLst/>
          </a:prstGeom>
          <a:noFill/>
          <a:ln>
            <a:noFill/>
          </a:ln>
        </p:spPr>
      </p:pic>
      <p:sp>
        <p:nvSpPr>
          <p:cNvPr id="408" name="Google Shape;408;g3fb7a6dfe2d_0_9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09" name="Google Shape;409;g3fb7a6dfe2d_0_9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39</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414" name="Shape 414"/>
        <p:cNvGrpSpPr/>
        <p:nvPr/>
      </p:nvGrpSpPr>
      <p:grpSpPr>
        <a:xfrm>
          <a:off x="0" y="0"/>
          <a:ext cx="0" cy="0"/>
          <a:chOff x="0" y="0"/>
          <a:chExt cx="0" cy="0"/>
        </a:xfrm>
      </p:grpSpPr>
      <p:sp>
        <p:nvSpPr>
          <p:cNvPr id="415" name="Google Shape;415;g3fb7a6dfe2d_0_109"/>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3400"/>
              <a:buFont typeface="Century Schoolbook"/>
              <a:buNone/>
            </a:pPr>
            <a:r>
              <a:rPr b="0" i="0" lang="en-US" sz="3400" u="none" cap="none" strike="noStrike">
                <a:solidFill>
                  <a:srgbClr val="E6EAEC"/>
                </a:solidFill>
                <a:latin typeface="Century Schoolbook"/>
                <a:ea typeface="Century Schoolbook"/>
                <a:cs typeface="Century Schoolbook"/>
                <a:sym typeface="Century Schoolbook"/>
              </a:rPr>
              <a:t>One tick, end to end</a:t>
            </a:r>
            <a:endParaRPr b="0" i="0" sz="3400" u="none" cap="none" strike="noStrike">
              <a:solidFill>
                <a:schemeClr val="dk1"/>
              </a:solidFill>
              <a:latin typeface="Calibri"/>
              <a:ea typeface="Calibri"/>
              <a:cs typeface="Calibri"/>
              <a:sym typeface="Calibri"/>
            </a:endParaRPr>
          </a:p>
        </p:txBody>
      </p:sp>
      <p:sp>
        <p:nvSpPr>
          <p:cNvPr id="416" name="Google Shape;416;g3fb7a6dfe2d_0_109"/>
          <p:cNvSpPr txBox="1"/>
          <p:nvPr/>
        </p:nvSpPr>
        <p:spPr>
          <a:xfrm>
            <a:off x="548640" y="1097280"/>
            <a:ext cx="11094300" cy="777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3CDD5"/>
              </a:buClr>
              <a:buSzPts val="1500"/>
              <a:buFont typeface="Calibri"/>
              <a:buNone/>
            </a:pPr>
            <a:r>
              <a:rPr b="0" i="0" lang="en-US" sz="1500" u="none" cap="none" strike="noStrike">
                <a:solidFill>
                  <a:srgbClr val="C3CDD5"/>
                </a:solidFill>
                <a:latin typeface="Calibri"/>
                <a:ea typeface="Calibri"/>
                <a:cs typeface="Calibri"/>
                <a:sym typeface="Calibri"/>
              </a:rPr>
              <a:t>Every peer sends the host one turn per tick and waits. The host collects a turn from each live player, bundles them, and sends the bundle back to everyone including itself. That bundle is the only thing any peer advances on.</a:t>
            </a:r>
            <a:endParaRPr b="0" i="0" sz="1500" u="none" cap="none" strike="noStrike">
              <a:solidFill>
                <a:schemeClr val="dk1"/>
              </a:solidFill>
              <a:latin typeface="Calibri"/>
              <a:ea typeface="Calibri"/>
              <a:cs typeface="Calibri"/>
              <a:sym typeface="Calibri"/>
            </a:endParaRPr>
          </a:p>
        </p:txBody>
      </p:sp>
      <p:pic>
        <p:nvPicPr>
          <p:cNvPr descr="/home/claude/tikz2/fl_tick.png" id="417" name="Google Shape;417;g3fb7a6dfe2d_0_109"/>
          <p:cNvPicPr preferRelativeResize="0"/>
          <p:nvPr/>
        </p:nvPicPr>
        <p:blipFill rotWithShape="1">
          <a:blip r:embed="rId3">
            <a:alphaModFix/>
          </a:blip>
          <a:srcRect b="0" l="0" r="0" t="0"/>
          <a:stretch/>
        </p:blipFill>
        <p:spPr>
          <a:xfrm>
            <a:off x="2414901" y="1920240"/>
            <a:ext cx="7361893" cy="3931920"/>
          </a:xfrm>
          <a:prstGeom prst="rect">
            <a:avLst/>
          </a:prstGeom>
          <a:noFill/>
          <a:ln>
            <a:noFill/>
          </a:ln>
        </p:spPr>
      </p:pic>
      <p:sp>
        <p:nvSpPr>
          <p:cNvPr id="418" name="Google Shape;418;g3fb7a6dfe2d_0_10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19" name="Google Shape;419;g3fb7a6dfe2d_0_10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40</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424" name="Shape 424"/>
        <p:cNvGrpSpPr/>
        <p:nvPr/>
      </p:nvGrpSpPr>
      <p:grpSpPr>
        <a:xfrm>
          <a:off x="0" y="0"/>
          <a:ext cx="0" cy="0"/>
          <a:chOff x="0" y="0"/>
          <a:chExt cx="0" cy="0"/>
        </a:xfrm>
      </p:grpSpPr>
      <p:sp>
        <p:nvSpPr>
          <p:cNvPr id="425" name="Google Shape;425;g3fb7a6dfe2d_0_119"/>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3400"/>
              <a:buFont typeface="Century Schoolbook"/>
              <a:buNone/>
            </a:pPr>
            <a:r>
              <a:rPr b="0" i="0" lang="en-US" sz="3400" u="none" cap="none" strike="noStrike">
                <a:solidFill>
                  <a:srgbClr val="E6EAEC"/>
                </a:solidFill>
                <a:latin typeface="Century Schoolbook"/>
                <a:ea typeface="Century Schoolbook"/>
                <a:cs typeface="Century Schoolbook"/>
                <a:sym typeface="Century Schoolbook"/>
              </a:rPr>
              <a:t>The checksum is the whole world, cheaply</a:t>
            </a:r>
            <a:endParaRPr b="0" i="0" sz="3400" u="none" cap="none" strike="noStrike">
              <a:solidFill>
                <a:schemeClr val="dk1"/>
              </a:solidFill>
              <a:latin typeface="Calibri"/>
              <a:ea typeface="Calibri"/>
              <a:cs typeface="Calibri"/>
              <a:sym typeface="Calibri"/>
            </a:endParaRPr>
          </a:p>
        </p:txBody>
      </p:sp>
      <p:sp>
        <p:nvSpPr>
          <p:cNvPr id="426" name="Google Shape;426;g3fb7a6dfe2d_0_119"/>
          <p:cNvSpPr txBox="1"/>
          <p:nvPr/>
        </p:nvSpPr>
        <p:spPr>
          <a:xfrm>
            <a:off x="548640" y="1097280"/>
            <a:ext cx="11094300" cy="777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3CDD5"/>
              </a:buClr>
              <a:buSzPts val="1500"/>
              <a:buFont typeface="Calibri"/>
              <a:buNone/>
            </a:pPr>
            <a:r>
              <a:rPr b="0" i="0" lang="en-US" sz="1500" u="none" cap="none" strike="noStrike">
                <a:solidFill>
                  <a:srgbClr val="C3CDD5"/>
                </a:solidFill>
                <a:latin typeface="Calibri"/>
                <a:ea typeface="Calibri"/>
                <a:cs typeface="Calibri"/>
                <a:sym typeface="Calibri"/>
              </a:rPr>
              <a:t>Every turn carries a 64-bit FNV-1a hash of the postcard encoding of the entire World. Hashing the encoding rather than a hand-written list of fields means a new field is covered the day it is added — and it is the same encoding a late joiner receives.</a:t>
            </a:r>
            <a:endParaRPr b="0" i="0" sz="1500" u="none" cap="none" strike="noStrike">
              <a:solidFill>
                <a:schemeClr val="dk1"/>
              </a:solidFill>
              <a:latin typeface="Calibri"/>
              <a:ea typeface="Calibri"/>
              <a:cs typeface="Calibri"/>
              <a:sym typeface="Calibri"/>
            </a:endParaRPr>
          </a:p>
        </p:txBody>
      </p:sp>
      <p:pic>
        <p:nvPicPr>
          <p:cNvPr descr="/home/claude/tikz2/fl_checksum.png" id="427" name="Google Shape;427;g3fb7a6dfe2d_0_119"/>
          <p:cNvPicPr preferRelativeResize="0"/>
          <p:nvPr/>
        </p:nvPicPr>
        <p:blipFill rotWithShape="1">
          <a:blip r:embed="rId3">
            <a:alphaModFix/>
          </a:blip>
          <a:srcRect b="0" l="0" r="0" t="0"/>
          <a:stretch/>
        </p:blipFill>
        <p:spPr>
          <a:xfrm>
            <a:off x="1751110" y="1920240"/>
            <a:ext cx="8689476" cy="3931920"/>
          </a:xfrm>
          <a:prstGeom prst="rect">
            <a:avLst/>
          </a:prstGeom>
          <a:noFill/>
          <a:ln>
            <a:noFill/>
          </a:ln>
        </p:spPr>
      </p:pic>
      <p:sp>
        <p:nvSpPr>
          <p:cNvPr id="428" name="Google Shape;428;g3fb7a6dfe2d_0_11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29" name="Google Shape;429;g3fb7a6dfe2d_0_11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41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434" name="Shape 434"/>
        <p:cNvGrpSpPr/>
        <p:nvPr/>
      </p:nvGrpSpPr>
      <p:grpSpPr>
        <a:xfrm>
          <a:off x="0" y="0"/>
          <a:ext cx="0" cy="0"/>
          <a:chOff x="0" y="0"/>
          <a:chExt cx="0" cy="0"/>
        </a:xfrm>
      </p:grpSpPr>
      <p:sp>
        <p:nvSpPr>
          <p:cNvPr id="435" name="Google Shape;435;g3fb7a6dfe2d_0_129"/>
          <p:cNvSpPr txBox="1"/>
          <p:nvPr/>
        </p:nvSpPr>
        <p:spPr>
          <a:xfrm>
            <a:off x="548640" y="347472"/>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3400"/>
              <a:buFont typeface="Century Schoolbook"/>
              <a:buNone/>
            </a:pPr>
            <a:r>
              <a:rPr b="0" i="0" lang="en-US" sz="3400" u="none" cap="none" strike="noStrike">
                <a:solidFill>
                  <a:srgbClr val="E6EAEC"/>
                </a:solidFill>
                <a:latin typeface="Century Schoolbook"/>
                <a:ea typeface="Century Schoolbook"/>
                <a:cs typeface="Century Schoolbook"/>
                <a:sym typeface="Century Schoolbook"/>
              </a:rPr>
              <a:t>When someone lags, disagrees, or leaves</a:t>
            </a:r>
            <a:endParaRPr b="0" i="0" sz="3400" u="none" cap="none" strike="noStrike">
              <a:solidFill>
                <a:schemeClr val="dk1"/>
              </a:solidFill>
              <a:latin typeface="Calibri"/>
              <a:ea typeface="Calibri"/>
              <a:cs typeface="Calibri"/>
              <a:sym typeface="Calibri"/>
            </a:endParaRPr>
          </a:p>
        </p:txBody>
      </p:sp>
      <p:sp>
        <p:nvSpPr>
          <p:cNvPr id="436" name="Google Shape;436;g3fb7a6dfe2d_0_129"/>
          <p:cNvSpPr txBox="1"/>
          <p:nvPr/>
        </p:nvSpPr>
        <p:spPr>
          <a:xfrm>
            <a:off x="548640" y="1097280"/>
            <a:ext cx="11094300" cy="777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3CDD5"/>
              </a:buClr>
              <a:buSzPts val="1500"/>
              <a:buFont typeface="Calibri"/>
              <a:buNone/>
            </a:pPr>
            <a:r>
              <a:rPr b="0" i="0" lang="en-US" sz="1500" u="none" cap="none" strike="noStrike">
                <a:solidFill>
                  <a:srgbClr val="C3CDD5"/>
                </a:solidFill>
                <a:latin typeface="Calibri"/>
                <a:ea typeface="Calibri"/>
                <a:cs typeface="Calibri"/>
                <a:sym typeface="Calibri"/>
              </a:rPr>
              <a:t>The pipeline means a peer’s reported tick is always behind the host’s: a round trip old, and three ticks besides. A steady gap is health. A growing one is a peer falling behind, and one that stops moving is a peer that has stopped.</a:t>
            </a:r>
            <a:endParaRPr b="0" i="0" sz="1500" u="none" cap="none" strike="noStrike">
              <a:solidFill>
                <a:schemeClr val="dk1"/>
              </a:solidFill>
              <a:latin typeface="Calibri"/>
              <a:ea typeface="Calibri"/>
              <a:cs typeface="Calibri"/>
              <a:sym typeface="Calibri"/>
            </a:endParaRPr>
          </a:p>
        </p:txBody>
      </p:sp>
      <p:pic>
        <p:nvPicPr>
          <p:cNvPr descr="/home/claude/tikz2/fl_trouble.png" id="437" name="Google Shape;437;g3fb7a6dfe2d_0_129"/>
          <p:cNvPicPr preferRelativeResize="0"/>
          <p:nvPr/>
        </p:nvPicPr>
        <p:blipFill rotWithShape="1">
          <a:blip r:embed="rId3">
            <a:alphaModFix/>
          </a:blip>
          <a:srcRect b="0" l="0" r="0" t="0"/>
          <a:stretch/>
        </p:blipFill>
        <p:spPr>
          <a:xfrm>
            <a:off x="2060626" y="1920240"/>
            <a:ext cx="8070444" cy="3931920"/>
          </a:xfrm>
          <a:prstGeom prst="rect">
            <a:avLst/>
          </a:prstGeom>
          <a:noFill/>
          <a:ln>
            <a:noFill/>
          </a:ln>
        </p:spPr>
      </p:pic>
      <p:sp>
        <p:nvSpPr>
          <p:cNvPr id="438" name="Google Shape;438;g3fb7a6dfe2d_0_12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39" name="Google Shape;439;g3fb7a6dfe2d_0_12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8A97A1"/>
              </a:buClr>
              <a:buSzPts val="900"/>
              <a:buFont typeface="Calibri"/>
              <a:buNone/>
            </a:pPr>
            <a:r>
              <a:rPr b="0" i="0" lang="en-US" sz="900" u="none" cap="none" strike="noStrike">
                <a:solidFill>
                  <a:srgbClr val="8A97A1"/>
                </a:solidFill>
                <a:latin typeface="Calibri"/>
                <a:ea typeface="Calibri"/>
                <a:cs typeface="Calibri"/>
                <a:sym typeface="Calibri"/>
              </a:rPr>
              <a:t>42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4" name="Shape 444"/>
        <p:cNvGrpSpPr/>
        <p:nvPr/>
      </p:nvGrpSpPr>
      <p:grpSpPr>
        <a:xfrm>
          <a:off x="0" y="0"/>
          <a:ext cx="0" cy="0"/>
          <a:chOff x="0" y="0"/>
          <a:chExt cx="0" cy="0"/>
        </a:xfrm>
      </p:grpSpPr>
      <p:sp>
        <p:nvSpPr>
          <p:cNvPr id="445" name="Google Shape;445;p38"/>
          <p:cNvSpPr txBox="1"/>
          <p:nvPr/>
        </p:nvSpPr>
        <p:spPr>
          <a:xfrm>
            <a:off x="548650" y="347476"/>
            <a:ext cx="11094300" cy="98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Gear Master</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Q-Learning over State Space</a:t>
            </a:r>
            <a:endParaRPr b="0" i="0" sz="3400" u="none" cap="none" strike="noStrike">
              <a:solidFill>
                <a:schemeClr val="dk1"/>
              </a:solidFill>
              <a:latin typeface="Calibri"/>
              <a:ea typeface="Calibri"/>
              <a:cs typeface="Calibri"/>
              <a:sym typeface="Calibri"/>
            </a:endParaRPr>
          </a:p>
        </p:txBody>
      </p:sp>
      <p:sp>
        <p:nvSpPr>
          <p:cNvPr id="446" name="Google Shape;446;p38"/>
          <p:cNvSpPr txBox="1"/>
          <p:nvPr/>
        </p:nvSpPr>
        <p:spPr>
          <a:xfrm>
            <a:off x="548650" y="1691650"/>
            <a:ext cx="3657600" cy="42063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chemeClr val="dk1"/>
                </a:solidFill>
                <a:latin typeface="Calibri"/>
                <a:ea typeface="Calibri"/>
                <a:cs typeface="Calibri"/>
                <a:sym typeface="Calibri"/>
              </a:rPr>
              <a:t>Fights are simulations, </a:t>
            </a:r>
            <a:r>
              <a:rPr b="0" i="0" lang="en-US" sz="1700" u="none" cap="none" strike="noStrike">
                <a:solidFill>
                  <a:srgbClr val="1B2430"/>
                </a:solidFill>
                <a:latin typeface="Calibri"/>
                <a:ea typeface="Calibri"/>
                <a:cs typeface="Calibri"/>
                <a:sym typeface="Calibri"/>
              </a:rPr>
              <a:t>no RNG, 0.03 ms per fight</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So you can evaluate millions of boards quickly</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real decisions are how to shop and pack gear effectively (quartermaster), and how to reach every event in the game (Pathfinder)</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Two agents, and they don’t share verbs</a:t>
            </a:r>
            <a:endParaRPr b="0" i="0" sz="1700" u="none" cap="none" strike="noStrike">
              <a:solidFill>
                <a:schemeClr val="dk1"/>
              </a:solidFill>
              <a:latin typeface="Calibri"/>
              <a:ea typeface="Calibri"/>
              <a:cs typeface="Calibri"/>
              <a:sym typeface="Calibri"/>
            </a:endParaRPr>
          </a:p>
        </p:txBody>
      </p:sp>
      <p:pic>
        <p:nvPicPr>
          <p:cNvPr descr="/home/claude/tikz2/reward_oracle.png" id="447" name="Google Shape;447;p38"/>
          <p:cNvPicPr preferRelativeResize="0"/>
          <p:nvPr/>
        </p:nvPicPr>
        <p:blipFill rotWithShape="1">
          <a:blip r:embed="rId3">
            <a:alphaModFix/>
          </a:blip>
          <a:srcRect b="0" l="0" r="0" t="0"/>
          <a:stretch/>
        </p:blipFill>
        <p:spPr>
          <a:xfrm>
            <a:off x="4343400" y="2462261"/>
            <a:ext cx="7315200" cy="2664999"/>
          </a:xfrm>
          <a:prstGeom prst="rect">
            <a:avLst/>
          </a:prstGeom>
          <a:noFill/>
          <a:ln>
            <a:noFill/>
          </a:ln>
        </p:spPr>
      </p:pic>
      <p:sp>
        <p:nvSpPr>
          <p:cNvPr id="448" name="Google Shape;448;p38"/>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49" name="Google Shape;449;p38"/>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38</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4" name="Shape 454"/>
        <p:cNvGrpSpPr/>
        <p:nvPr/>
      </p:nvGrpSpPr>
      <p:grpSpPr>
        <a:xfrm>
          <a:off x="0" y="0"/>
          <a:ext cx="0" cy="0"/>
          <a:chOff x="0" y="0"/>
          <a:chExt cx="0" cy="0"/>
        </a:xfrm>
      </p:grpSpPr>
      <p:sp>
        <p:nvSpPr>
          <p:cNvPr id="455" name="Google Shape;455;p39"/>
          <p:cNvSpPr txBox="1"/>
          <p:nvPr/>
        </p:nvSpPr>
        <p:spPr>
          <a:xfrm>
            <a:off x="548650" y="347476"/>
            <a:ext cx="11094300" cy="1233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Gear Master</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How I started the Q-Learning work</a:t>
            </a:r>
            <a:endParaRPr b="0" i="0" sz="3400" u="none" cap="none" strike="noStrike">
              <a:solidFill>
                <a:schemeClr val="dk1"/>
              </a:solidFill>
              <a:latin typeface="Calibri"/>
              <a:ea typeface="Calibri"/>
              <a:cs typeface="Calibri"/>
              <a:sym typeface="Calibri"/>
            </a:endParaRPr>
          </a:p>
        </p:txBody>
      </p:sp>
      <p:sp>
        <p:nvSpPr>
          <p:cNvPr id="456" name="Google Shape;456;p39"/>
          <p:cNvSpPr txBox="1"/>
          <p:nvPr/>
        </p:nvSpPr>
        <p:spPr>
          <a:xfrm>
            <a:off x="548640" y="1453020"/>
            <a:ext cx="1918500" cy="292500"/>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B1  Establish context</a:t>
            </a:r>
            <a:endParaRPr b="0" i="0" sz="1050" u="none" cap="none" strike="noStrike">
              <a:solidFill>
                <a:schemeClr val="dk1"/>
              </a:solidFill>
              <a:latin typeface="Calibri"/>
              <a:ea typeface="Calibri"/>
              <a:cs typeface="Calibri"/>
              <a:sym typeface="Calibri"/>
            </a:endParaRPr>
          </a:p>
        </p:txBody>
      </p:sp>
      <p:sp>
        <p:nvSpPr>
          <p:cNvPr id="457" name="Google Shape;457;p39"/>
          <p:cNvSpPr txBox="1"/>
          <p:nvPr/>
        </p:nvSpPr>
        <p:spPr>
          <a:xfrm>
            <a:off x="2576829" y="1452970"/>
            <a:ext cx="3286500" cy="292500"/>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B2  Require step-by-step justification</a:t>
            </a:r>
            <a:endParaRPr b="0" i="0" sz="1050" u="none" cap="none" strike="noStrike">
              <a:solidFill>
                <a:schemeClr val="dk1"/>
              </a:solidFill>
              <a:latin typeface="Calibri"/>
              <a:ea typeface="Calibri"/>
              <a:cs typeface="Calibri"/>
              <a:sym typeface="Calibri"/>
            </a:endParaRPr>
          </a:p>
        </p:txBody>
      </p:sp>
      <p:sp>
        <p:nvSpPr>
          <p:cNvPr id="458" name="Google Shape;458;p39"/>
          <p:cNvSpPr txBox="1"/>
          <p:nvPr/>
        </p:nvSpPr>
        <p:spPr>
          <a:xfrm>
            <a:off x="5973011" y="1453020"/>
            <a:ext cx="2562000" cy="292500"/>
          </a:xfrm>
          <a:prstGeom prst="rect">
            <a:avLst/>
          </a:prstGeom>
          <a:solidFill>
            <a:srgbClr val="2F4BA0"/>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B3  Build in self-questioning</a:t>
            </a:r>
            <a:endParaRPr b="0" i="0" sz="1050" u="none" cap="none" strike="noStrike">
              <a:solidFill>
                <a:schemeClr val="dk1"/>
              </a:solidFill>
              <a:latin typeface="Calibri"/>
              <a:ea typeface="Calibri"/>
              <a:cs typeface="Calibri"/>
              <a:sym typeface="Calibri"/>
            </a:endParaRPr>
          </a:p>
        </p:txBody>
      </p:sp>
      <p:pic>
        <p:nvPicPr>
          <p:cNvPr descr="/home/claude/tikz2/rl_start.png" id="459" name="Google Shape;459;p39"/>
          <p:cNvPicPr preferRelativeResize="0"/>
          <p:nvPr/>
        </p:nvPicPr>
        <p:blipFill rotWithShape="1">
          <a:blip r:embed="rId3">
            <a:alphaModFix/>
          </a:blip>
          <a:srcRect b="0" l="0" r="0" t="0"/>
          <a:stretch/>
        </p:blipFill>
        <p:spPr>
          <a:xfrm>
            <a:off x="727313" y="2149975"/>
            <a:ext cx="10736976" cy="3633100"/>
          </a:xfrm>
          <a:prstGeom prst="rect">
            <a:avLst/>
          </a:prstGeom>
          <a:noFill/>
          <a:ln>
            <a:noFill/>
          </a:ln>
        </p:spPr>
      </p:pic>
      <p:sp>
        <p:nvSpPr>
          <p:cNvPr id="460" name="Google Shape;460;p39"/>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61" name="Google Shape;461;p39"/>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39</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6" name="Shape 466"/>
        <p:cNvGrpSpPr/>
        <p:nvPr/>
      </p:nvGrpSpPr>
      <p:grpSpPr>
        <a:xfrm>
          <a:off x="0" y="0"/>
          <a:ext cx="0" cy="0"/>
          <a:chOff x="0" y="0"/>
          <a:chExt cx="0" cy="0"/>
        </a:xfrm>
      </p:grpSpPr>
      <p:sp>
        <p:nvSpPr>
          <p:cNvPr id="467" name="Google Shape;467;g3fb7a6dfe2d_0_59"/>
          <p:cNvSpPr txBox="1"/>
          <p:nvPr/>
        </p:nvSpPr>
        <p:spPr>
          <a:xfrm>
            <a:off x="548850" y="184826"/>
            <a:ext cx="11094300" cy="1071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Gear Master</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Q-Learning Implementation deviated from design docs</a:t>
            </a:r>
            <a:endParaRPr b="0" i="0" sz="3400" u="none" cap="none" strike="noStrike">
              <a:solidFill>
                <a:schemeClr val="dk1"/>
              </a:solidFill>
              <a:latin typeface="Calibri"/>
              <a:ea typeface="Calibri"/>
              <a:cs typeface="Calibri"/>
              <a:sym typeface="Calibri"/>
            </a:endParaRPr>
          </a:p>
        </p:txBody>
      </p:sp>
      <p:sp>
        <p:nvSpPr>
          <p:cNvPr id="468" name="Google Shape;468;g3fb7a6dfe2d_0_59"/>
          <p:cNvSpPr txBox="1"/>
          <p:nvPr/>
        </p:nvSpPr>
        <p:spPr>
          <a:xfrm>
            <a:off x="548715" y="1255820"/>
            <a:ext cx="39300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A2  Extract the rule the chatbot actually used</a:t>
            </a:r>
            <a:endParaRPr b="0" i="0" sz="1050" u="none" cap="none" strike="noStrike">
              <a:solidFill>
                <a:schemeClr val="dk1"/>
              </a:solidFill>
              <a:latin typeface="Calibri"/>
              <a:ea typeface="Calibri"/>
              <a:cs typeface="Calibri"/>
              <a:sym typeface="Calibri"/>
            </a:endParaRPr>
          </a:p>
        </p:txBody>
      </p:sp>
      <p:sp>
        <p:nvSpPr>
          <p:cNvPr id="469" name="Google Shape;469;g3fb7a6dfe2d_0_59"/>
          <p:cNvSpPr txBox="1"/>
          <p:nvPr/>
        </p:nvSpPr>
        <p:spPr>
          <a:xfrm>
            <a:off x="4588459" y="1255820"/>
            <a:ext cx="27231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A3  Locate the first divergence</a:t>
            </a:r>
            <a:endParaRPr b="0" i="0" sz="1050" u="none" cap="none" strike="noStrike">
              <a:solidFill>
                <a:schemeClr val="dk1"/>
              </a:solidFill>
              <a:latin typeface="Calibri"/>
              <a:ea typeface="Calibri"/>
              <a:cs typeface="Calibri"/>
              <a:sym typeface="Calibri"/>
            </a:endParaRPr>
          </a:p>
        </p:txBody>
      </p:sp>
      <p:sp>
        <p:nvSpPr>
          <p:cNvPr id="470" name="Google Shape;470;g3fb7a6dfe2d_0_59"/>
          <p:cNvSpPr txBox="1"/>
          <p:nvPr/>
        </p:nvSpPr>
        <p:spPr>
          <a:xfrm>
            <a:off x="7421270" y="1255820"/>
            <a:ext cx="3286500" cy="292500"/>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C4  Verify against hand-computed cases</a:t>
            </a:r>
            <a:endParaRPr b="0" i="0" sz="1050" u="none" cap="none" strike="noStrike">
              <a:solidFill>
                <a:schemeClr val="dk1"/>
              </a:solidFill>
              <a:latin typeface="Calibri"/>
              <a:ea typeface="Calibri"/>
              <a:cs typeface="Calibri"/>
              <a:sym typeface="Calibri"/>
            </a:endParaRPr>
          </a:p>
        </p:txBody>
      </p:sp>
      <p:sp>
        <p:nvSpPr>
          <p:cNvPr id="471" name="Google Shape;471;g3fb7a6dfe2d_0_59"/>
          <p:cNvSpPr txBox="1"/>
          <p:nvPr/>
        </p:nvSpPr>
        <p:spPr>
          <a:xfrm>
            <a:off x="548640" y="6446520"/>
            <a:ext cx="36576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72" name="Google Shape;472;g3fb7a6dfe2d_0_59"/>
          <p:cNvSpPr txBox="1"/>
          <p:nvPr/>
        </p:nvSpPr>
        <p:spPr>
          <a:xfrm>
            <a:off x="10728655" y="6446520"/>
            <a:ext cx="914400" cy="2742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40</a:t>
            </a:r>
            <a:endParaRPr b="0" i="0" sz="900" u="none" cap="none" strike="noStrike">
              <a:solidFill>
                <a:schemeClr val="dk1"/>
              </a:solidFill>
              <a:latin typeface="Calibri"/>
              <a:ea typeface="Calibri"/>
              <a:cs typeface="Calibri"/>
              <a:sym typeface="Calibri"/>
            </a:endParaRPr>
          </a:p>
        </p:txBody>
      </p:sp>
      <p:pic>
        <p:nvPicPr>
          <p:cNvPr id="473" name="Google Shape;473;g3fb7a6dfe2d_0_59"/>
          <p:cNvPicPr preferRelativeResize="0"/>
          <p:nvPr/>
        </p:nvPicPr>
        <p:blipFill rotWithShape="1">
          <a:blip r:embed="rId3">
            <a:alphaModFix/>
          </a:blip>
          <a:srcRect b="0" l="0" r="0" t="0"/>
          <a:stretch/>
        </p:blipFill>
        <p:spPr>
          <a:xfrm>
            <a:off x="2282000" y="1653476"/>
            <a:ext cx="6644877" cy="506725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8" name="Shape 478"/>
        <p:cNvGrpSpPr/>
        <p:nvPr/>
      </p:nvGrpSpPr>
      <p:grpSpPr>
        <a:xfrm>
          <a:off x="0" y="0"/>
          <a:ext cx="0" cy="0"/>
          <a:chOff x="0" y="0"/>
          <a:chExt cx="0" cy="0"/>
        </a:xfrm>
      </p:grpSpPr>
      <p:sp>
        <p:nvSpPr>
          <p:cNvPr id="479" name="Google Shape;479;p40"/>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Gear Master</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Pathfinding agent as validity solver for quest chains</a:t>
            </a:r>
            <a:endParaRPr b="0" i="0" sz="3400" u="none" cap="none" strike="noStrike">
              <a:solidFill>
                <a:schemeClr val="dk1"/>
              </a:solidFill>
              <a:latin typeface="Calibri"/>
              <a:ea typeface="Calibri"/>
              <a:cs typeface="Calibri"/>
              <a:sym typeface="Calibri"/>
            </a:endParaRPr>
          </a:p>
        </p:txBody>
      </p:sp>
      <p:graphicFrame>
        <p:nvGraphicFramePr>
          <p:cNvPr id="480" name="Google Shape;480;p40"/>
          <p:cNvGraphicFramePr/>
          <p:nvPr/>
        </p:nvGraphicFramePr>
        <p:xfrm>
          <a:off x="2210699" y="1475376"/>
          <a:ext cx="7770600" cy="5180400"/>
        </p:xfrm>
        <a:graphic>
          <a:graphicData uri="http://schemas.openxmlformats.org/drawingml/2006/chart">
            <c:chart r:id="rId3"/>
          </a:graphicData>
        </a:graphic>
      </p:graphicFrame>
      <p:sp>
        <p:nvSpPr>
          <p:cNvPr id="481" name="Google Shape;481;p40"/>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82" name="Google Shape;482;p40"/>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40</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7" name="Shape 487"/>
        <p:cNvGrpSpPr/>
        <p:nvPr/>
      </p:nvGrpSpPr>
      <p:grpSpPr>
        <a:xfrm>
          <a:off x="0" y="0"/>
          <a:ext cx="0" cy="0"/>
          <a:chOff x="0" y="0"/>
          <a:chExt cx="0" cy="0"/>
        </a:xfrm>
      </p:grpSpPr>
      <p:sp>
        <p:nvSpPr>
          <p:cNvPr id="488" name="Google Shape;488;p41"/>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Gear Master</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Packer agent as enemy gear author</a:t>
            </a:r>
            <a:endParaRPr b="0" i="0" sz="3400" u="none" cap="none" strike="noStrike">
              <a:solidFill>
                <a:schemeClr val="dk1"/>
              </a:solidFill>
              <a:latin typeface="Calibri"/>
              <a:ea typeface="Calibri"/>
              <a:cs typeface="Calibri"/>
              <a:sym typeface="Calibri"/>
            </a:endParaRPr>
          </a:p>
        </p:txBody>
      </p:sp>
      <p:sp>
        <p:nvSpPr>
          <p:cNvPr id="489" name="Google Shape;489;p41"/>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490" name="Google Shape;490;p41"/>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41</a:t>
            </a:r>
            <a:endParaRPr b="0" i="0" sz="900" u="none" cap="none" strike="noStrike">
              <a:solidFill>
                <a:schemeClr val="dk1"/>
              </a:solidFill>
              <a:latin typeface="Calibri"/>
              <a:ea typeface="Calibri"/>
              <a:cs typeface="Calibri"/>
              <a:sym typeface="Calibri"/>
            </a:endParaRPr>
          </a:p>
        </p:txBody>
      </p:sp>
      <p:pic>
        <p:nvPicPr>
          <p:cNvPr id="491" name="Google Shape;491;p41"/>
          <p:cNvPicPr preferRelativeResize="0"/>
          <p:nvPr/>
        </p:nvPicPr>
        <p:blipFill rotWithShape="1">
          <a:blip r:embed="rId3">
            <a:alphaModFix/>
          </a:blip>
          <a:srcRect b="0" l="0" r="0" t="0"/>
          <a:stretch/>
        </p:blipFill>
        <p:spPr>
          <a:xfrm>
            <a:off x="152400" y="1864957"/>
            <a:ext cx="11887198" cy="369823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6" name="Shape 496"/>
        <p:cNvGrpSpPr/>
        <p:nvPr/>
      </p:nvGrpSpPr>
      <p:grpSpPr>
        <a:xfrm>
          <a:off x="0" y="0"/>
          <a:ext cx="0" cy="0"/>
          <a:chOff x="0" y="0"/>
          <a:chExt cx="0" cy="0"/>
        </a:xfrm>
      </p:grpSpPr>
      <p:sp>
        <p:nvSpPr>
          <p:cNvPr id="497" name="Google Shape;497;p42"/>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Bug </a:t>
            </a:r>
            <a:endParaRPr b="1" i="0" sz="3400" u="none" cap="none" strike="noStrike">
              <a:solidFill>
                <a:srgbClr val="1B2430"/>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Q-Learning overfitting</a:t>
            </a:r>
            <a:endParaRPr b="0" i="0" sz="3400" u="none" cap="none" strike="noStrike">
              <a:solidFill>
                <a:schemeClr val="dk1"/>
              </a:solidFill>
              <a:latin typeface="Calibri"/>
              <a:ea typeface="Calibri"/>
              <a:cs typeface="Calibri"/>
              <a:sym typeface="Calibri"/>
            </a:endParaRPr>
          </a:p>
        </p:txBody>
      </p:sp>
      <p:sp>
        <p:nvSpPr>
          <p:cNvPr id="498" name="Google Shape;498;p42"/>
          <p:cNvSpPr txBox="1"/>
          <p:nvPr/>
        </p:nvSpPr>
        <p:spPr>
          <a:xfrm>
            <a:off x="548640" y="1432695"/>
            <a:ext cx="24012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A0  Calibrate your reliance</a:t>
            </a:r>
            <a:endParaRPr b="0" i="0" sz="1050" u="none" cap="none" strike="noStrike">
              <a:solidFill>
                <a:schemeClr val="dk1"/>
              </a:solidFill>
              <a:latin typeface="Calibri"/>
              <a:ea typeface="Calibri"/>
              <a:cs typeface="Calibri"/>
              <a:sym typeface="Calibri"/>
            </a:endParaRPr>
          </a:p>
        </p:txBody>
      </p:sp>
      <p:sp>
        <p:nvSpPr>
          <p:cNvPr id="499" name="Google Shape;499;p42"/>
          <p:cNvSpPr txBox="1"/>
          <p:nvPr/>
        </p:nvSpPr>
        <p:spPr>
          <a:xfrm>
            <a:off x="3086682" y="1432645"/>
            <a:ext cx="2723100" cy="292500"/>
          </a:xfrm>
          <a:prstGeom prst="rect">
            <a:avLst/>
          </a:prstGeom>
          <a:solidFill>
            <a:srgbClr val="8B2E2E"/>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A3  Locate the first divergence</a:t>
            </a:r>
            <a:endParaRPr b="0" i="0" sz="1050" u="none" cap="none" strike="noStrike">
              <a:solidFill>
                <a:schemeClr val="dk1"/>
              </a:solidFill>
              <a:latin typeface="Calibri"/>
              <a:ea typeface="Calibri"/>
              <a:cs typeface="Calibri"/>
              <a:sym typeface="Calibri"/>
            </a:endParaRPr>
          </a:p>
        </p:txBody>
      </p:sp>
      <p:sp>
        <p:nvSpPr>
          <p:cNvPr id="500" name="Google Shape;500;p42"/>
          <p:cNvSpPr txBox="1"/>
          <p:nvPr/>
        </p:nvSpPr>
        <p:spPr>
          <a:xfrm>
            <a:off x="548640" y="2071140"/>
            <a:ext cx="3566100" cy="420630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packing agent got to rung 11</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Then slid back to rung 2 over 1,300 episodes</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The shaping reward was too quiet to hear</a:t>
            </a:r>
            <a:endParaRPr b="0" i="0" sz="17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1700"/>
              <a:buFont typeface="Calibri"/>
              <a:buChar char="–"/>
            </a:pPr>
            <a:r>
              <a:rPr b="0" i="0" lang="en-US" sz="1700" u="none" cap="none" strike="noStrike">
                <a:solidFill>
                  <a:srgbClr val="1B2430"/>
                </a:solidFill>
                <a:latin typeface="Calibri"/>
                <a:ea typeface="Calibri"/>
                <a:cs typeface="Calibri"/>
                <a:sym typeface="Calibri"/>
              </a:rPr>
              <a:t>And the saved nets were loading as None</a:t>
            </a:r>
            <a:endParaRPr b="0" i="0" sz="1700" u="none" cap="none" strike="noStrike">
              <a:solidFill>
                <a:schemeClr val="dk1"/>
              </a:solidFill>
              <a:latin typeface="Calibri"/>
              <a:ea typeface="Calibri"/>
              <a:cs typeface="Calibri"/>
              <a:sym typeface="Calibri"/>
            </a:endParaRPr>
          </a:p>
        </p:txBody>
      </p:sp>
      <p:pic>
        <p:nvPicPr>
          <p:cNvPr descr="/home/claude/tikz2/collapse.png" id="501" name="Google Shape;501;p42"/>
          <p:cNvPicPr preferRelativeResize="0"/>
          <p:nvPr/>
        </p:nvPicPr>
        <p:blipFill rotWithShape="1">
          <a:blip r:embed="rId3">
            <a:alphaModFix/>
          </a:blip>
          <a:srcRect b="0" l="0" r="0" t="0"/>
          <a:stretch/>
        </p:blipFill>
        <p:spPr>
          <a:xfrm>
            <a:off x="4343400" y="2020951"/>
            <a:ext cx="7315200" cy="3547618"/>
          </a:xfrm>
          <a:prstGeom prst="rect">
            <a:avLst/>
          </a:prstGeom>
          <a:noFill/>
          <a:ln>
            <a:noFill/>
          </a:ln>
        </p:spPr>
      </p:pic>
      <p:sp>
        <p:nvSpPr>
          <p:cNvPr id="502" name="Google Shape;502;p42"/>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503" name="Google Shape;503;p42"/>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42</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8" name="Shape 508"/>
        <p:cNvGrpSpPr/>
        <p:nvPr/>
      </p:nvGrpSpPr>
      <p:grpSpPr>
        <a:xfrm>
          <a:off x="0" y="0"/>
          <a:ext cx="0" cy="0"/>
          <a:chOff x="0" y="0"/>
          <a:chExt cx="0" cy="0"/>
        </a:xfrm>
      </p:grpSpPr>
      <p:sp>
        <p:nvSpPr>
          <p:cNvPr id="509" name="Google Shape;509;p44"/>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Question the system</a:t>
            </a:r>
            <a:endParaRPr b="1" i="0" sz="3400" u="none" cap="none" strike="noStrike">
              <a:solidFill>
                <a:schemeClr val="dk1"/>
              </a:solidFill>
              <a:latin typeface="Calibri"/>
              <a:ea typeface="Calibri"/>
              <a:cs typeface="Calibri"/>
              <a:sym typeface="Calibri"/>
            </a:endParaRPr>
          </a:p>
        </p:txBody>
      </p:sp>
      <p:sp>
        <p:nvSpPr>
          <p:cNvPr id="510" name="Google Shape;510;p44"/>
          <p:cNvSpPr txBox="1"/>
          <p:nvPr/>
        </p:nvSpPr>
        <p:spPr>
          <a:xfrm>
            <a:off x="548640" y="1188720"/>
            <a:ext cx="2079346" cy="292608"/>
          </a:xfrm>
          <a:prstGeom prst="rect">
            <a:avLst/>
          </a:prstGeom>
          <a:solidFill>
            <a:srgbClr val="2A6B4A"/>
          </a:solidFill>
          <a:ln>
            <a:noFill/>
          </a:ln>
        </p:spPr>
        <p:txBody>
          <a:bodyPr anchorCtr="0" anchor="ctr" bIns="0" lIns="0" spcFirstLastPara="1" rIns="101600" wrap="square" tIns="101600">
            <a:noAutofit/>
          </a:bodyPr>
          <a:lstStyle/>
          <a:p>
            <a:pPr indent="0" lvl="0" marL="0" marR="0" rtl="0" algn="l">
              <a:lnSpc>
                <a:spcPct val="100000"/>
              </a:lnSpc>
              <a:spcBef>
                <a:spcPts val="0"/>
              </a:spcBef>
              <a:spcAft>
                <a:spcPts val="0"/>
              </a:spcAft>
              <a:buClr>
                <a:srgbClr val="FFFFFF"/>
              </a:buClr>
              <a:buSzPts val="950"/>
              <a:buFont typeface="Courier New"/>
              <a:buNone/>
            </a:pPr>
            <a:r>
              <a:rPr b="0" i="0" lang="en-US" sz="1050" u="none" cap="none" strike="noStrike">
                <a:solidFill>
                  <a:srgbClr val="FFFFFF"/>
                </a:solidFill>
                <a:latin typeface="Courier New"/>
                <a:ea typeface="Courier New"/>
                <a:cs typeface="Courier New"/>
                <a:sym typeface="Courier New"/>
              </a:rPr>
              <a:t>C6  Question the system</a:t>
            </a:r>
            <a:endParaRPr b="0" i="0" sz="1050" u="none" cap="none" strike="noStrike">
              <a:solidFill>
                <a:schemeClr val="dk1"/>
              </a:solidFill>
              <a:latin typeface="Calibri"/>
              <a:ea typeface="Calibri"/>
              <a:cs typeface="Calibri"/>
              <a:sym typeface="Calibri"/>
            </a:endParaRPr>
          </a:p>
        </p:txBody>
      </p:sp>
      <p:sp>
        <p:nvSpPr>
          <p:cNvPr id="511" name="Google Shape;511;p44"/>
          <p:cNvSpPr txBox="1"/>
          <p:nvPr/>
        </p:nvSpPr>
        <p:spPr>
          <a:xfrm>
            <a:off x="548640" y="1691640"/>
            <a:ext cx="1051560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Who built it, and on whose work?</a:t>
            </a:r>
            <a:endParaRPr b="0" i="0" sz="26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Whose math is it good at?</a:t>
            </a:r>
            <a:endParaRPr b="0" i="0" sz="26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Did the confident tone mislead you?</a:t>
            </a:r>
            <a:endParaRPr b="0" i="0" sz="26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What would you want to know before leaning on it?</a:t>
            </a:r>
            <a:endParaRPr b="0" i="0" sz="2600" u="none" cap="none" strike="noStrike">
              <a:solidFill>
                <a:schemeClr val="dk1"/>
              </a:solidFill>
              <a:latin typeface="Calibri"/>
              <a:ea typeface="Calibri"/>
              <a:cs typeface="Calibri"/>
              <a:sym typeface="Calibri"/>
            </a:endParaRPr>
          </a:p>
        </p:txBody>
      </p:sp>
      <p:sp>
        <p:nvSpPr>
          <p:cNvPr id="512" name="Google Shape;512;p44"/>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513" name="Google Shape;513;p44"/>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44</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g3fb7a6dfe2d_0_141"/>
          <p:cNvSpPr txBox="1"/>
          <p:nvPr/>
        </p:nvSpPr>
        <p:spPr>
          <a:xfrm>
            <a:off x="302790" y="302197"/>
            <a:ext cx="11094300" cy="822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1" i="0" lang="en-US" sz="3400" u="none" cap="none" strike="noStrike">
                <a:solidFill>
                  <a:srgbClr val="1B2430"/>
                </a:solidFill>
                <a:latin typeface="Century Schoolbook"/>
                <a:ea typeface="Century Schoolbook"/>
                <a:cs typeface="Century Schoolbook"/>
                <a:sym typeface="Century Schoolbook"/>
              </a:rPr>
              <a:t>GenAI-Assisted Prototyping Procedure</a:t>
            </a:r>
            <a:endParaRPr b="1" i="0" sz="3400" u="none" cap="none" strike="noStrike">
              <a:solidFill>
                <a:schemeClr val="dk1"/>
              </a:solidFill>
              <a:latin typeface="Calibri"/>
              <a:ea typeface="Calibri"/>
              <a:cs typeface="Calibri"/>
              <a:sym typeface="Calibri"/>
            </a:endParaRPr>
          </a:p>
        </p:txBody>
      </p:sp>
      <p:pic>
        <p:nvPicPr>
          <p:cNvPr id="520" name="Google Shape;520;g3fb7a6dfe2d_0_141"/>
          <p:cNvPicPr preferRelativeResize="0"/>
          <p:nvPr/>
        </p:nvPicPr>
        <p:blipFill rotWithShape="1">
          <a:blip r:embed="rId3">
            <a:alphaModFix/>
          </a:blip>
          <a:srcRect b="0" l="0" r="0" t="0"/>
          <a:stretch/>
        </p:blipFill>
        <p:spPr>
          <a:xfrm>
            <a:off x="1580300" y="875900"/>
            <a:ext cx="9031400" cy="5926526"/>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5" name="Shape 525"/>
        <p:cNvGrpSpPr/>
        <p:nvPr/>
      </p:nvGrpSpPr>
      <p:grpSpPr>
        <a:xfrm>
          <a:off x="0" y="0"/>
          <a:ext cx="0" cy="0"/>
          <a:chOff x="0" y="0"/>
          <a:chExt cx="0" cy="0"/>
        </a:xfrm>
      </p:grpSpPr>
      <p:sp>
        <p:nvSpPr>
          <p:cNvPr id="526" name="Google Shape;526;p45"/>
          <p:cNvSpPr txBox="1"/>
          <p:nvPr/>
        </p:nvSpPr>
        <p:spPr>
          <a:xfrm>
            <a:off x="548640" y="347472"/>
            <a:ext cx="11094415"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30"/>
              </a:buClr>
              <a:buSzPts val="3400"/>
              <a:buFont typeface="Century Schoolbook"/>
              <a:buNone/>
            </a:pPr>
            <a:r>
              <a:rPr b="0" i="0" lang="en-US" sz="3400" u="none" cap="none" strike="noStrike">
                <a:solidFill>
                  <a:srgbClr val="1B2430"/>
                </a:solidFill>
                <a:latin typeface="Century Schoolbook"/>
                <a:ea typeface="Century Schoolbook"/>
                <a:cs typeface="Century Schoolbook"/>
                <a:sym typeface="Century Schoolbook"/>
              </a:rPr>
              <a:t>Resources</a:t>
            </a:r>
            <a:endParaRPr b="0" i="0" sz="3400" u="none" cap="none" strike="noStrike">
              <a:solidFill>
                <a:schemeClr val="dk1"/>
              </a:solidFill>
              <a:latin typeface="Calibri"/>
              <a:ea typeface="Calibri"/>
              <a:cs typeface="Calibri"/>
              <a:sym typeface="Calibri"/>
            </a:endParaRPr>
          </a:p>
        </p:txBody>
      </p:sp>
      <p:sp>
        <p:nvSpPr>
          <p:cNvPr id="527" name="Google Shape;527;p45"/>
          <p:cNvSpPr txBox="1"/>
          <p:nvPr/>
        </p:nvSpPr>
        <p:spPr>
          <a:xfrm>
            <a:off x="548640" y="1691640"/>
            <a:ext cx="10515600" cy="4206240"/>
          </a:xfrm>
          <a:prstGeom prst="rect">
            <a:avLst/>
          </a:prstGeom>
          <a:noFill/>
          <a:ln>
            <a:noFill/>
          </a:ln>
        </p:spPr>
        <p:txBody>
          <a:bodyPr anchorCtr="0" anchor="t" bIns="0" lIns="0" spcFirstLastPara="1" rIns="0" wrap="square" tIns="0">
            <a:noAutofit/>
          </a:bodyPr>
          <a:lstStyle/>
          <a:p>
            <a:pPr indent="-342900" lvl="0" marL="342900" marR="0" rtl="0" algn="l">
              <a:lnSpc>
                <a:spcPct val="100000"/>
              </a:lnSpc>
              <a:spcBef>
                <a:spcPts val="0"/>
              </a:spcBef>
              <a:spcAft>
                <a:spcPts val="0"/>
              </a:spcAft>
              <a:buClr>
                <a:srgbClr val="1B2430"/>
              </a:buClr>
              <a:buSzPts val="2600"/>
              <a:buFont typeface="Calibri"/>
              <a:buChar char="–"/>
            </a:pPr>
            <a:r>
              <a:rPr b="0" i="0" lang="en-US" sz="2600" u="sng" cap="none" strike="noStrike">
                <a:solidFill>
                  <a:schemeClr val="hlink"/>
                </a:solidFill>
                <a:latin typeface="Calibri"/>
                <a:ea typeface="Calibri"/>
                <a:cs typeface="Calibri"/>
                <a:sym typeface="Calibri"/>
                <a:hlinkClick r:id="rId3"/>
              </a:rPr>
              <a:t>github.com/sgilson7/floodline</a:t>
            </a:r>
            <a:endParaRPr b="0" i="0" sz="2600" u="none" cap="none" strike="noStrike">
              <a:solidFill>
                <a:srgbClr val="1B2430"/>
              </a:solidFill>
              <a:latin typeface="Calibri"/>
              <a:ea typeface="Calibri"/>
              <a:cs typeface="Calibri"/>
              <a:sym typeface="Calibri"/>
            </a:endParaRPr>
          </a:p>
          <a:p>
            <a:pPr indent="-393700" lvl="1" marL="914400" marR="0" rtl="0" algn="l">
              <a:lnSpc>
                <a:spcPct val="100000"/>
              </a:lnSpc>
              <a:spcBef>
                <a:spcPts val="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WebRTC lockstep, no server</a:t>
            </a:r>
            <a:endParaRPr b="0" i="0" sz="26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sng" cap="none" strike="noStrike">
                <a:solidFill>
                  <a:schemeClr val="hlink"/>
                </a:solidFill>
                <a:latin typeface="Calibri"/>
                <a:ea typeface="Calibri"/>
                <a:cs typeface="Calibri"/>
                <a:sym typeface="Calibri"/>
                <a:hlinkClick r:id="rId4"/>
              </a:rPr>
              <a:t>github.com/sgilson7/gear-master</a:t>
            </a:r>
            <a:endParaRPr b="0" i="0" sz="2600" u="none" cap="none" strike="noStrike">
              <a:solidFill>
                <a:srgbClr val="1B2430"/>
              </a:solidFill>
              <a:latin typeface="Calibri"/>
              <a:ea typeface="Calibri"/>
              <a:cs typeface="Calibri"/>
              <a:sym typeface="Calibri"/>
            </a:endParaRPr>
          </a:p>
          <a:p>
            <a:pPr indent="-393700" lvl="1" marL="914400" marR="0" rtl="0" algn="l">
              <a:lnSpc>
                <a:spcPct val="100000"/>
              </a:lnSpc>
              <a:spcBef>
                <a:spcPts val="90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engine, agents, the RL write-ups</a:t>
            </a:r>
            <a:endParaRPr b="0" i="0" sz="26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sng" cap="none" strike="noStrike">
                <a:solidFill>
                  <a:schemeClr val="hlink"/>
                </a:solidFill>
                <a:latin typeface="Calibri"/>
                <a:ea typeface="Calibri"/>
                <a:cs typeface="Calibri"/>
                <a:sym typeface="Calibri"/>
                <a:hlinkClick r:id="rId5"/>
              </a:rPr>
              <a:t>github.com/sgilson7/gear-master-2d</a:t>
            </a:r>
            <a:endParaRPr b="0" i="0" sz="2600" u="none" cap="none" strike="noStrike">
              <a:solidFill>
                <a:srgbClr val="1B2430"/>
              </a:solidFill>
              <a:latin typeface="Calibri"/>
              <a:ea typeface="Calibri"/>
              <a:cs typeface="Calibri"/>
              <a:sym typeface="Calibri"/>
            </a:endParaRPr>
          </a:p>
          <a:p>
            <a:pPr indent="-393700" lvl="1" marL="914400" marR="0" rtl="0" algn="l">
              <a:lnSpc>
                <a:spcPct val="100000"/>
              </a:lnSpc>
              <a:spcBef>
                <a:spcPts val="900"/>
              </a:spcBef>
              <a:spcAft>
                <a:spcPts val="0"/>
              </a:spcAft>
              <a:buClr>
                <a:srgbClr val="1B2430"/>
              </a:buClr>
              <a:buSzPts val="2600"/>
              <a:buFont typeface="Calibri"/>
              <a:buChar char="○"/>
            </a:pPr>
            <a:r>
              <a:rPr b="0" i="0" lang="en-US" sz="2600" u="none" cap="none" strike="noStrike">
                <a:solidFill>
                  <a:srgbClr val="1B2430"/>
                </a:solidFill>
                <a:latin typeface="Calibri"/>
                <a:ea typeface="Calibri"/>
                <a:cs typeface="Calibri"/>
                <a:sym typeface="Calibri"/>
              </a:rPr>
              <a:t>the full doc set, tests, gate</a:t>
            </a:r>
            <a:endParaRPr b="0" i="0" sz="2600" u="none" cap="none" strike="noStrike">
              <a:solidFill>
                <a:schemeClr val="dk1"/>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sng" cap="none" strike="noStrike">
                <a:solidFill>
                  <a:schemeClr val="hlink"/>
                </a:solidFill>
                <a:latin typeface="Calibri"/>
                <a:ea typeface="Calibri"/>
                <a:cs typeface="Calibri"/>
                <a:sym typeface="Calibri"/>
                <a:hlinkClick r:id="rId6"/>
              </a:rPr>
              <a:t>github.com/sgilson7/pdf-redactor</a:t>
            </a:r>
            <a:endParaRPr b="0" i="0" sz="2600" u="none" cap="none" strike="noStrike">
              <a:solidFill>
                <a:srgbClr val="1B2430"/>
              </a:solidFill>
              <a:latin typeface="Calibri"/>
              <a:ea typeface="Calibri"/>
              <a:cs typeface="Calibri"/>
              <a:sym typeface="Calibri"/>
            </a:endParaRPr>
          </a:p>
          <a:p>
            <a:pPr indent="-342900" lvl="0" marL="342900" marR="0" rtl="0" algn="l">
              <a:lnSpc>
                <a:spcPct val="100000"/>
              </a:lnSpc>
              <a:spcBef>
                <a:spcPts val="900"/>
              </a:spcBef>
              <a:spcAft>
                <a:spcPts val="0"/>
              </a:spcAft>
              <a:buClr>
                <a:srgbClr val="1B2430"/>
              </a:buClr>
              <a:buSzPts val="2600"/>
              <a:buFont typeface="Calibri"/>
              <a:buChar char="–"/>
            </a:pPr>
            <a:r>
              <a:rPr b="0" i="0" lang="en-US" sz="2600" u="sng" cap="none" strike="noStrike">
                <a:solidFill>
                  <a:schemeClr val="hlink"/>
                </a:solidFill>
                <a:latin typeface="Calibri"/>
                <a:ea typeface="Calibri"/>
                <a:cs typeface="Calibri"/>
                <a:sym typeface="Calibri"/>
                <a:hlinkClick r:id="rId7"/>
              </a:rPr>
              <a:t>github.com/sgilson7/perturbation-workbench</a:t>
            </a:r>
            <a:r>
              <a:rPr b="0" i="0" lang="en-US" sz="2600" u="none" cap="none" strike="noStrike">
                <a:solidFill>
                  <a:srgbClr val="1B2430"/>
                </a:solidFill>
                <a:latin typeface="Calibri"/>
                <a:ea typeface="Calibri"/>
                <a:cs typeface="Calibri"/>
                <a:sym typeface="Calibri"/>
              </a:rPr>
              <a:t>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900"/>
              </a:spcBef>
              <a:spcAft>
                <a:spcPts val="0"/>
              </a:spcAft>
              <a:buClr>
                <a:srgbClr val="000000"/>
              </a:buClr>
              <a:buSzPts val="2600"/>
              <a:buFont typeface="Arial"/>
              <a:buNone/>
            </a:pPr>
            <a:r>
              <a:t/>
            </a:r>
            <a:endParaRPr b="0" i="0" sz="2600" u="none" cap="none" strike="noStrike">
              <a:solidFill>
                <a:schemeClr val="dk1"/>
              </a:solidFill>
              <a:latin typeface="Calibri"/>
              <a:ea typeface="Calibri"/>
              <a:cs typeface="Calibri"/>
              <a:sym typeface="Calibri"/>
            </a:endParaRPr>
          </a:p>
        </p:txBody>
      </p:sp>
      <p:sp>
        <p:nvSpPr>
          <p:cNvPr id="528" name="Google Shape;528;p45"/>
          <p:cNvSpPr txBox="1"/>
          <p:nvPr/>
        </p:nvSpPr>
        <p:spPr>
          <a:xfrm>
            <a:off x="548640" y="6446520"/>
            <a:ext cx="3657600" cy="2743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CSC 484 · guest lecture</a:t>
            </a:r>
            <a:endParaRPr b="0" i="0" sz="900" u="none" cap="none" strike="noStrike">
              <a:solidFill>
                <a:schemeClr val="dk1"/>
              </a:solidFill>
              <a:latin typeface="Calibri"/>
              <a:ea typeface="Calibri"/>
              <a:cs typeface="Calibri"/>
              <a:sym typeface="Calibri"/>
            </a:endParaRPr>
          </a:p>
        </p:txBody>
      </p:sp>
      <p:sp>
        <p:nvSpPr>
          <p:cNvPr id="529" name="Google Shape;529;p45"/>
          <p:cNvSpPr txBox="1"/>
          <p:nvPr/>
        </p:nvSpPr>
        <p:spPr>
          <a:xfrm>
            <a:off x="10728655" y="6446520"/>
            <a:ext cx="914400" cy="27432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6B7680"/>
              </a:buClr>
              <a:buSzPts val="900"/>
              <a:buFont typeface="Calibri"/>
              <a:buNone/>
            </a:pPr>
            <a:r>
              <a:rPr b="0" i="0" lang="en-US" sz="900" u="none" cap="none" strike="noStrike">
                <a:solidFill>
                  <a:srgbClr val="6B7680"/>
                </a:solidFill>
                <a:latin typeface="Calibri"/>
                <a:ea typeface="Calibri"/>
                <a:cs typeface="Calibri"/>
                <a:sym typeface="Calibri"/>
              </a:rPr>
              <a:t>45</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A33"/>
        </a:solidFill>
      </p:bgPr>
    </p:bg>
    <p:spTree>
      <p:nvGrpSpPr>
        <p:cNvPr id="534" name="Shape 534"/>
        <p:cNvGrpSpPr/>
        <p:nvPr/>
      </p:nvGrpSpPr>
      <p:grpSpPr>
        <a:xfrm>
          <a:off x="0" y="0"/>
          <a:ext cx="0" cy="0"/>
          <a:chOff x="0" y="0"/>
          <a:chExt cx="0" cy="0"/>
        </a:xfrm>
      </p:grpSpPr>
      <p:sp>
        <p:nvSpPr>
          <p:cNvPr id="535" name="Google Shape;535;g3fb7a6dfe2d_0_150"/>
          <p:cNvSpPr txBox="1"/>
          <p:nvPr/>
        </p:nvSpPr>
        <p:spPr>
          <a:xfrm>
            <a:off x="422425" y="1903525"/>
            <a:ext cx="11174700" cy="206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Questions?</a:t>
            </a:r>
            <a:endParaRPr b="0"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t/>
            </a:r>
            <a:endParaRPr b="0"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Sam Gilson</a:t>
            </a:r>
            <a:endParaRPr b="0" i="0" sz="4400" u="none" cap="none" strike="noStrike">
              <a:solidFill>
                <a:srgbClr val="E6EAEC"/>
              </a:solidFill>
              <a:latin typeface="Century Schoolbook"/>
              <a:ea typeface="Century Schoolbook"/>
              <a:cs typeface="Century Schoolbook"/>
              <a:sym typeface="Century Schoolbook"/>
            </a:endParaRPr>
          </a:p>
          <a:p>
            <a:pPr indent="0" lvl="0" marL="0" marR="0" rtl="0" algn="l">
              <a:lnSpc>
                <a:spcPct val="100000"/>
              </a:lnSpc>
              <a:spcBef>
                <a:spcPts val="0"/>
              </a:spcBef>
              <a:spcAft>
                <a:spcPts val="0"/>
              </a:spcAft>
              <a:buClr>
                <a:srgbClr val="E6EAEC"/>
              </a:buClr>
              <a:buSzPts val="4400"/>
              <a:buFont typeface="Century Schoolbook"/>
              <a:buNone/>
            </a:pPr>
            <a:r>
              <a:rPr b="0" i="0" lang="en-US" sz="4400" u="none" cap="none" strike="noStrike">
                <a:solidFill>
                  <a:srgbClr val="E6EAEC"/>
                </a:solidFill>
                <a:latin typeface="Century Schoolbook"/>
                <a:ea typeface="Century Schoolbook"/>
                <a:cs typeface="Century Schoolbook"/>
                <a:sym typeface="Century Schoolbook"/>
              </a:rPr>
              <a:t>sagilson@ncsu.edu</a:t>
            </a:r>
            <a:endParaRPr b="0" i="0" sz="4400" u="none" cap="none" strike="noStrike">
              <a:solidFill>
                <a:srgbClr val="E6EAEC"/>
              </a:solidFill>
              <a:latin typeface="Century Schoolbook"/>
              <a:ea typeface="Century Schoolbook"/>
              <a:cs typeface="Century Schoolbook"/>
              <a:sym typeface="Century Schoolbook"/>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2026-09-16T16:43:02Z</dcterms:created>
  <dc:creator>S. Gilson</dc:creator>
</cp:coreProperties>
</file>